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2286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2743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3200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3657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  <p:extLst>
    <p:ext uri="{EFAFB233-063F-42B5-8137-9DF3F51BA10A}">
      <p15:sldGuideLst xmlns:p15="http://schemas.microsoft.com/office/powerpoint/2012/main">
        <p15:guide id="1" orient="horz" pos="4320" userDrawn="1">
          <p15:clr>
            <a:srgbClr val="A4A3A4"/>
          </p15:clr>
        </p15:guide>
        <p15:guide id="2" pos="76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 showGuides="1">
      <p:cViewPr varScale="1">
        <p:scale>
          <a:sx n="58" d="100"/>
          <a:sy n="58" d="100"/>
        </p:scale>
        <p:origin x="920" y="232"/>
      </p:cViewPr>
      <p:guideLst>
        <p:guide orient="horz" pos="4320"/>
        <p:guide pos="76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6" name="Shape 126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0" algn="ctr">
              <a:spcBef>
                <a:spcPts val="0"/>
              </a:spcBef>
              <a:buSzTx/>
              <a:buNone/>
              <a:defRPr sz="5400"/>
            </a:lvl2pPr>
            <a:lvl3pPr marL="0" indent="0" algn="ctr">
              <a:spcBef>
                <a:spcPts val="0"/>
              </a:spcBef>
              <a:buSzTx/>
              <a:buNone/>
              <a:defRPr sz="5400"/>
            </a:lvl3pPr>
            <a:lvl4pPr marL="0" indent="0" algn="ctr">
              <a:spcBef>
                <a:spcPts val="0"/>
              </a:spcBef>
              <a:buSzTx/>
              <a:buNone/>
              <a:defRPr sz="5400"/>
            </a:lvl4pPr>
            <a:lvl5pPr marL="0" indent="0" algn="ctr">
              <a:spcBef>
                <a:spcPts val="0"/>
              </a:spcBef>
              <a:buSzTx/>
              <a:buNone/>
              <a:defRPr sz="5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>
            <a:spLocks noGrp="1"/>
          </p:cNvSpPr>
          <p:nvPr>
            <p:ph type="body" sz="quarter" idx="21"/>
          </p:nvPr>
        </p:nvSpPr>
        <p:spPr>
          <a:xfrm>
            <a:off x="2387600" y="8953500"/>
            <a:ext cx="19621500" cy="58552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200" i="1"/>
            </a:lvl1pPr>
          </a:lstStyle>
          <a:p>
            <a:r>
              <a:t>–Johnny Appleseed</a:t>
            </a:r>
          </a:p>
        </p:txBody>
      </p:sp>
      <p:sp>
        <p:nvSpPr>
          <p:cNvPr id="94" name="“Type a quote here.”"/>
          <p:cNvSpPr txBox="1">
            <a:spLocks noGrp="1"/>
          </p:cNvSpPr>
          <p:nvPr>
            <p:ph type="body" sz="quarter" idx="22"/>
          </p:nvPr>
        </p:nvSpPr>
        <p:spPr>
          <a:xfrm>
            <a:off x="2387600" y="6076950"/>
            <a:ext cx="19621500" cy="8255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8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“Type a quote here.” </a:t>
            </a:r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View of beach and sea from a grassy sand dune"/>
          <p:cNvSpPr>
            <a:spLocks noGrp="1"/>
          </p:cNvSpPr>
          <p:nvPr>
            <p:ph type="pic" idx="21"/>
          </p:nvPr>
        </p:nvSpPr>
        <p:spPr>
          <a:xfrm>
            <a:off x="-50800" y="-1270000"/>
            <a:ext cx="24485600" cy="16323734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4949"/>
          </a:xfrm>
          <a:prstGeom prst="rect">
            <a:avLst/>
          </a:prstGeom>
        </p:spPr>
        <p:txBody>
          <a:bodyPr anchor="t"/>
          <a:lstStyle>
            <a:lvl1pPr algn="l" defTabSz="2438338">
              <a:lnSpc>
                <a:spcPct val="80000"/>
              </a:lnSpc>
              <a:defRPr sz="8500" b="1" spc="-17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Slide Title</a:t>
            </a:r>
          </a:p>
        </p:txBody>
      </p:sp>
      <p:sp>
        <p:nvSpPr>
          <p:cNvPr id="118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 anchor="t"/>
          <a:lstStyle>
            <a:lvl1pPr marL="0" indent="0"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Slide Subtitle</a:t>
            </a:r>
          </a:p>
        </p:txBody>
      </p:sp>
      <p:sp>
        <p:nvSpPr>
          <p:cNvPr id="11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</p:spPr>
        <p:txBody>
          <a:bodyPr anchor="b"/>
          <a:lstStyle>
            <a:lvl1pPr defTabSz="584200"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View of beach and sea from a grassy sand dune"/>
          <p:cNvSpPr>
            <a:spLocks noGrp="1"/>
          </p:cNvSpPr>
          <p:nvPr>
            <p:ph type="pic" idx="21"/>
          </p:nvPr>
        </p:nvSpPr>
        <p:spPr>
          <a:xfrm>
            <a:off x="3125968" y="-393700"/>
            <a:ext cx="18135601" cy="12090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xfrm>
            <a:off x="635000" y="9512300"/>
            <a:ext cx="23114000" cy="20066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35000" y="11442700"/>
            <a:ext cx="23114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0" algn="ctr">
              <a:spcBef>
                <a:spcPts val="0"/>
              </a:spcBef>
              <a:buSzTx/>
              <a:buNone/>
              <a:defRPr sz="5400"/>
            </a:lvl2pPr>
            <a:lvl3pPr marL="0" indent="0" algn="ctr">
              <a:spcBef>
                <a:spcPts val="0"/>
              </a:spcBef>
              <a:buSzTx/>
              <a:buNone/>
              <a:defRPr sz="5400"/>
            </a:lvl3pPr>
            <a:lvl4pPr marL="0" indent="0" algn="ctr">
              <a:spcBef>
                <a:spcPts val="0"/>
              </a:spcBef>
              <a:buSzTx/>
              <a:buNone/>
              <a:defRPr sz="5400"/>
            </a:lvl4pPr>
            <a:lvl5pPr marL="0" indent="0" algn="ctr">
              <a:spcBef>
                <a:spcPts val="0"/>
              </a:spcBef>
              <a:buSzTx/>
              <a:buNone/>
              <a:defRPr sz="5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1778000" y="4533900"/>
            <a:ext cx="20828000" cy="46482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Heron flying low over a beach with a short fence in the foreground"/>
          <p:cNvSpPr>
            <a:spLocks noGrp="1"/>
          </p:cNvSpPr>
          <p:nvPr>
            <p:ph type="pic" sz="half" idx="21"/>
          </p:nvPr>
        </p:nvSpPr>
        <p:spPr>
          <a:xfrm>
            <a:off x="12827000" y="952500"/>
            <a:ext cx="11468100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xfrm>
            <a:off x="1651000" y="952500"/>
            <a:ext cx="10223500" cy="5549900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r>
              <a:t>Title Text</a:t>
            </a:r>
          </a:p>
        </p:txBody>
      </p:sp>
      <p:sp>
        <p:nvSpPr>
          <p:cNvPr id="4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651000" y="6527800"/>
            <a:ext cx="10223500" cy="57277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0" algn="ctr">
              <a:spcBef>
                <a:spcPts val="0"/>
              </a:spcBef>
              <a:buSzTx/>
              <a:buNone/>
              <a:defRPr sz="5400"/>
            </a:lvl2pPr>
            <a:lvl3pPr marL="0" indent="0" algn="ctr">
              <a:spcBef>
                <a:spcPts val="0"/>
              </a:spcBef>
              <a:buSzTx/>
              <a:buNone/>
              <a:defRPr sz="5400"/>
            </a:lvl3pPr>
            <a:lvl4pPr marL="0" indent="0" algn="ctr">
              <a:spcBef>
                <a:spcPts val="0"/>
              </a:spcBef>
              <a:buSzTx/>
              <a:buNone/>
              <a:defRPr sz="5400"/>
            </a:lvl4pPr>
            <a:lvl5pPr marL="0" indent="0" algn="ctr">
              <a:spcBef>
                <a:spcPts val="0"/>
              </a:spcBef>
              <a:buSzTx/>
              <a:buNone/>
              <a:defRPr sz="5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4800"/>
            </a:lvl1pPr>
            <a:lvl2pPr>
              <a:defRPr sz="4800"/>
            </a:lvl2pPr>
            <a:lvl3pPr>
              <a:defRPr sz="4800"/>
            </a:lvl3pPr>
            <a:lvl4pPr>
              <a:defRPr sz="4800"/>
            </a:lvl4pPr>
            <a:lvl5pPr>
              <a:defRPr sz="4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andy path between two hills leading to the ocean"/>
          <p:cNvSpPr>
            <a:spLocks noGrp="1"/>
          </p:cNvSpPr>
          <p:nvPr>
            <p:ph type="pic" sz="half" idx="21"/>
          </p:nvPr>
        </p:nvSpPr>
        <p:spPr>
          <a:xfrm>
            <a:off x="10960100" y="3149600"/>
            <a:ext cx="13944600" cy="9296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689100" y="3149600"/>
            <a:ext cx="10223500" cy="9296400"/>
          </a:xfrm>
          <a:prstGeom prst="rect">
            <a:avLst/>
          </a:prstGeom>
        </p:spPr>
        <p:txBody>
          <a:bodyPr/>
          <a:lstStyle>
            <a:lvl1pPr marL="558800" indent="-558800">
              <a:spcBef>
                <a:spcPts val="4500"/>
              </a:spcBef>
              <a:defRPr sz="3800"/>
            </a:lvl1pPr>
            <a:lvl2pPr marL="1117600" indent="-558800">
              <a:spcBef>
                <a:spcPts val="4500"/>
              </a:spcBef>
              <a:defRPr sz="3800"/>
            </a:lvl2pPr>
            <a:lvl3pPr marL="1676400" indent="-558800">
              <a:spcBef>
                <a:spcPts val="4500"/>
              </a:spcBef>
              <a:defRPr sz="3800"/>
            </a:lvl3pPr>
            <a:lvl4pPr marL="2235200" indent="-558800">
              <a:spcBef>
                <a:spcPts val="4500"/>
              </a:spcBef>
              <a:defRPr sz="3800"/>
            </a:lvl4pPr>
            <a:lvl5pPr marL="2794000" indent="-558800">
              <a:spcBef>
                <a:spcPts val="4500"/>
              </a:spcBef>
              <a:defRPr sz="3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>
            <a:spLocks noGrp="1"/>
          </p:cNvSpPr>
          <p:nvPr>
            <p:ph type="body" idx="1"/>
          </p:nvPr>
        </p:nvSpPr>
        <p:spPr>
          <a:xfrm>
            <a:off x="1689100" y="1778000"/>
            <a:ext cx="21005800" cy="10160000"/>
          </a:xfrm>
          <a:prstGeom prst="rect">
            <a:avLst/>
          </a:prstGeom>
        </p:spPr>
        <p:txBody>
          <a:bodyPr/>
          <a:lstStyle>
            <a:lvl1pPr>
              <a:defRPr sz="4800"/>
            </a:lvl1pPr>
            <a:lvl2pPr>
              <a:defRPr sz="4800"/>
            </a:lvl2pPr>
            <a:lvl3pPr>
              <a:defRPr sz="4800"/>
            </a:lvl3pPr>
            <a:lvl4pPr>
              <a:defRPr sz="4800"/>
            </a:lvl4pPr>
            <a:lvl5pPr>
              <a:defRPr sz="4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andy path between two hills leading to the ocean"/>
          <p:cNvSpPr>
            <a:spLocks noGrp="1"/>
          </p:cNvSpPr>
          <p:nvPr>
            <p:ph type="pic" sz="quarter" idx="21"/>
          </p:nvPr>
        </p:nvSpPr>
        <p:spPr>
          <a:xfrm>
            <a:off x="15300325" y="7048500"/>
            <a:ext cx="8324850" cy="5549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Heron flying low over a beach with a short fence in the foreground"/>
          <p:cNvSpPr>
            <a:spLocks noGrp="1"/>
          </p:cNvSpPr>
          <p:nvPr>
            <p:ph type="pic" sz="quarter" idx="22"/>
          </p:nvPr>
        </p:nvSpPr>
        <p:spPr>
          <a:xfrm>
            <a:off x="15760700" y="863600"/>
            <a:ext cx="7404100" cy="7404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View of beach and sea from a grassy sand dune"/>
          <p:cNvSpPr>
            <a:spLocks noGrp="1"/>
          </p:cNvSpPr>
          <p:nvPr>
            <p:ph type="pic" idx="23"/>
          </p:nvPr>
        </p:nvSpPr>
        <p:spPr>
          <a:xfrm>
            <a:off x="-990600" y="1130300"/>
            <a:ext cx="17202150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1689100" y="355600"/>
            <a:ext cx="21005800" cy="228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1689100" y="3149600"/>
            <a:ext cx="21005800" cy="929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ransition spd="med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2286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2743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3200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3657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63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127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90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254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317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381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444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508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571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2286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2743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3200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3657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0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tif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Модели машинного обучения в Scikit-learn (Регрессия)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 defTabSz="817244">
              <a:defRPr sz="11088"/>
            </a:pPr>
            <a:r>
              <a:t>Модели машинного обучения в Scikit-learn (Регрессия)</a:t>
            </a:r>
            <a:r>
              <a:rPr sz="1188">
                <a:latin typeface="Times Roman"/>
                <a:ea typeface="Times Roman"/>
                <a:cs typeface="Times Roman"/>
                <a:sym typeface="Times Roman"/>
              </a:rPr>
              <a:t> 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Основы линейной регресси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Основы линейной регрессии</a:t>
            </a: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Обучение модели"/>
          <p:cNvSpPr txBox="1"/>
          <p:nvPr/>
        </p:nvSpPr>
        <p:spPr>
          <a:xfrm>
            <a:off x="9966" y="355600"/>
            <a:ext cx="24364068" cy="228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1200"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Обучение модели</a:t>
            </a:r>
          </a:p>
        </p:txBody>
      </p:sp>
      <p:sp>
        <p:nvSpPr>
          <p:cNvPr id="162" name="y = ax + b…"/>
          <p:cNvSpPr txBox="1"/>
          <p:nvPr/>
        </p:nvSpPr>
        <p:spPr>
          <a:xfrm>
            <a:off x="1040465" y="2702997"/>
            <a:ext cx="22303071" cy="8717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5700" b="0"/>
            </a:pPr>
            <a:r>
              <a:t>y = ax + b</a:t>
            </a:r>
          </a:p>
          <a:p>
            <a:pPr marL="754062" indent="-754062" algn="l">
              <a:buSzPct val="125000"/>
              <a:buChar char="•"/>
              <a:defRPr sz="5700" b="0"/>
            </a:pPr>
            <a:r>
              <a:t>Простая линейная регрессия использует один признак</a:t>
            </a:r>
          </a:p>
          <a:p>
            <a:pPr marL="754062" indent="-754062" algn="l">
              <a:buSzPct val="125000"/>
              <a:buChar char="•"/>
              <a:defRPr sz="5700" b="0"/>
            </a:pPr>
            <a:r>
              <a:t>y – целевая переменная</a:t>
            </a:r>
          </a:p>
          <a:p>
            <a:pPr marL="754062" indent="-754062" algn="l">
              <a:buSzPct val="125000"/>
              <a:buChar char="•"/>
              <a:defRPr sz="5700" b="0"/>
            </a:pPr>
            <a:r>
              <a:t>y – единственный признак </a:t>
            </a:r>
          </a:p>
          <a:p>
            <a:pPr marL="754062" indent="-754062" algn="l">
              <a:buSzPct val="125000"/>
              <a:buChar char="•"/>
              <a:defRPr sz="5700" b="0"/>
            </a:pPr>
            <a:r>
              <a:t>a, b = параметры (коэфиициенты) модели – slope, intercept</a:t>
            </a:r>
          </a:p>
          <a:p>
            <a:pPr algn="l">
              <a:defRPr sz="5700" b="0"/>
            </a:pPr>
            <a:r>
              <a:t>Как выбрать a и b?</a:t>
            </a:r>
          </a:p>
          <a:p>
            <a:pPr marL="754062" indent="-754062" algn="l">
              <a:buSzPct val="125000"/>
              <a:buChar char="•"/>
              <a:defRPr sz="5700" b="0"/>
            </a:pPr>
            <a:r>
              <a:t>Определите функцию ошибки для всех значений до линии</a:t>
            </a:r>
          </a:p>
          <a:p>
            <a:pPr marL="754062" indent="-754062" algn="l">
              <a:buSzPct val="125000"/>
              <a:buChar char="•"/>
              <a:defRPr sz="5700" b="0"/>
            </a:pPr>
            <a:r>
              <a:t>Выберите линию, минимизирующую функцию ошибки </a:t>
            </a:r>
          </a:p>
          <a:p>
            <a:pPr algn="l">
              <a:defRPr sz="5700" b="0"/>
            </a:pPr>
            <a:r>
              <a:t>Функция ошибки = функция потерь = оценочная функция = Error function = loss function = cost function 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Функция потерь"/>
          <p:cNvSpPr txBox="1"/>
          <p:nvPr/>
        </p:nvSpPr>
        <p:spPr>
          <a:xfrm>
            <a:off x="9966" y="355600"/>
            <a:ext cx="24364068" cy="228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1200"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Функция потерь</a:t>
            </a:r>
          </a:p>
        </p:txBody>
      </p:sp>
      <p:pic>
        <p:nvPicPr>
          <p:cNvPr id="165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6300" y="2330450"/>
            <a:ext cx="12471400" cy="90551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1400" y="2438400"/>
            <a:ext cx="12395200" cy="9093200"/>
          </a:xfrm>
          <a:prstGeom prst="rect">
            <a:avLst/>
          </a:prstGeom>
          <a:ln w="12700">
            <a:miter lim="400000"/>
          </a:ln>
        </p:spPr>
      </p:pic>
      <p:sp>
        <p:nvSpPr>
          <p:cNvPr id="168" name="Функция потерь"/>
          <p:cNvSpPr txBox="1"/>
          <p:nvPr/>
        </p:nvSpPr>
        <p:spPr>
          <a:xfrm>
            <a:off x="9966" y="355600"/>
            <a:ext cx="24364068" cy="228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1200"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Функция потерь</a:t>
            </a: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Функция потерь"/>
          <p:cNvSpPr txBox="1"/>
          <p:nvPr/>
        </p:nvSpPr>
        <p:spPr>
          <a:xfrm>
            <a:off x="9966" y="355600"/>
            <a:ext cx="24364068" cy="228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1200"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Функция потерь</a:t>
            </a:r>
          </a:p>
        </p:txBody>
      </p:sp>
      <p:pic>
        <p:nvPicPr>
          <p:cNvPr id="17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6300" y="2362200"/>
            <a:ext cx="12471400" cy="8991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Функция потерь"/>
          <p:cNvSpPr txBox="1"/>
          <p:nvPr/>
        </p:nvSpPr>
        <p:spPr>
          <a:xfrm>
            <a:off x="9966" y="355600"/>
            <a:ext cx="24364068" cy="228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1200"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Функция потерь</a:t>
            </a:r>
          </a:p>
        </p:txBody>
      </p:sp>
      <p:pic>
        <p:nvPicPr>
          <p:cNvPr id="17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1850" y="2266950"/>
            <a:ext cx="12560300" cy="91821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Обычный метод наименьших квадратов"/>
          <p:cNvSpPr txBox="1"/>
          <p:nvPr/>
        </p:nvSpPr>
        <p:spPr>
          <a:xfrm>
            <a:off x="9966" y="355600"/>
            <a:ext cx="24364068" cy="228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defTabSz="701675">
              <a:defRPr sz="9520"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Обычный метод наименьших квадратов</a:t>
            </a:r>
          </a:p>
        </p:txBody>
      </p:sp>
      <p:pic>
        <p:nvPicPr>
          <p:cNvPr id="17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2078" y="3505127"/>
            <a:ext cx="9817101" cy="7150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8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12786" y="3389091"/>
            <a:ext cx="6679660" cy="228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79" name="Обычный метод наименьших квадратов (OLS) – минимизация RSS"/>
          <p:cNvSpPr txBox="1"/>
          <p:nvPr/>
        </p:nvSpPr>
        <p:spPr>
          <a:xfrm>
            <a:off x="11223608" y="5953734"/>
            <a:ext cx="12687811" cy="18085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5700" b="0"/>
            </a:lvl1pPr>
          </a:lstStyle>
          <a:p>
            <a:r>
              <a:t>Обычный метод наименьших квадратов (OLS) – минимизация RSS</a:t>
            </a: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Линейная регрессия с большей размерностью"/>
          <p:cNvSpPr txBox="1"/>
          <p:nvPr/>
        </p:nvSpPr>
        <p:spPr>
          <a:xfrm>
            <a:off x="9966" y="355600"/>
            <a:ext cx="24364068" cy="228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defTabSz="602615">
              <a:defRPr sz="8176"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Линейная регрессия с большей размерностью</a:t>
            </a:r>
          </a:p>
        </p:txBody>
      </p:sp>
      <p:sp>
        <p:nvSpPr>
          <p:cNvPr id="182" name="Для обучения модели линейной регрессии необходимо:…"/>
          <p:cNvSpPr txBox="1"/>
          <p:nvPr/>
        </p:nvSpPr>
        <p:spPr>
          <a:xfrm>
            <a:off x="1040465" y="4139023"/>
            <a:ext cx="22303070" cy="439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5700" b="0"/>
            </a:pPr>
            <a:r>
              <a:t>Для обучения модели линейной регрессии необходимо:</a:t>
            </a:r>
          </a:p>
          <a:p>
            <a:pPr marL="754062" indent="-754062" algn="l">
              <a:buSzPct val="125000"/>
              <a:buChar char="•"/>
              <a:defRPr sz="5700" b="0"/>
            </a:pPr>
            <a:r>
              <a:t>определить 3 переменные: a1, a2, b</a:t>
            </a:r>
          </a:p>
          <a:p>
            <a:pPr algn="l">
              <a:defRPr sz="5700" b="0"/>
            </a:pPr>
            <a:r>
              <a:t>При большей размерности:</a:t>
            </a:r>
          </a:p>
          <a:p>
            <a:pPr marL="754062" indent="-754062" algn="l">
              <a:buSzPct val="125000"/>
              <a:buChar char="•"/>
              <a:defRPr sz="5700" b="0"/>
            </a:pPr>
            <a:r>
              <a:t>определить коэффициенты для каждого признака и переменную b</a:t>
            </a:r>
          </a:p>
        </p:txBody>
      </p:sp>
      <p:pic>
        <p:nvPicPr>
          <p:cNvPr id="183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0572" y="2843888"/>
            <a:ext cx="6382856" cy="1092847"/>
          </a:xfrm>
          <a:prstGeom prst="rect">
            <a:avLst/>
          </a:prstGeom>
          <a:ln w="12700">
            <a:miter lim="400000"/>
          </a:ln>
        </p:spPr>
      </p:pic>
      <p:pic>
        <p:nvPicPr>
          <p:cNvPr id="184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1583" y="8907275"/>
            <a:ext cx="12780834" cy="88613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Линейная регрессия с использованием всех признаков"/>
          <p:cNvSpPr txBox="1">
            <a:spLocks noGrp="1"/>
          </p:cNvSpPr>
          <p:nvPr>
            <p:ph type="title"/>
          </p:nvPr>
        </p:nvSpPr>
        <p:spPr>
          <a:xfrm>
            <a:off x="9966" y="355600"/>
            <a:ext cx="24364068" cy="2286000"/>
          </a:xfrm>
          <a:prstGeom prst="rect">
            <a:avLst/>
          </a:prstGeom>
        </p:spPr>
        <p:txBody>
          <a:bodyPr/>
          <a:lstStyle>
            <a:lvl1pPr defTabSz="520065">
              <a:defRPr sz="7056"/>
            </a:lvl1pPr>
          </a:lstStyle>
          <a:p>
            <a:r>
              <a:t>Линейная регрессия с использованием всех признаков</a:t>
            </a:r>
          </a:p>
        </p:txBody>
      </p:sp>
      <p:sp>
        <p:nvSpPr>
          <p:cNvPr id="187" name="from sklearn.model_selection import train_test_split…"/>
          <p:cNvSpPr txBox="1">
            <a:spLocks noGrp="1"/>
          </p:cNvSpPr>
          <p:nvPr>
            <p:ph type="body" idx="1"/>
          </p:nvPr>
        </p:nvSpPr>
        <p:spPr>
          <a:xfrm>
            <a:off x="920677" y="3019996"/>
            <a:ext cx="23059843" cy="7676008"/>
          </a:xfrm>
          <a:prstGeom prst="rect">
            <a:avLst/>
          </a:prstGeom>
          <a:solidFill>
            <a:srgbClr val="D5D5D5"/>
          </a:solidFill>
          <a:ln>
            <a:solidFill>
              <a:srgbClr val="000000"/>
            </a:solidFill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anchor="t"/>
          <a:lstStyle/>
          <a:p>
            <a:pPr marL="0" indent="0">
              <a:lnSpc>
                <a:spcPct val="120000"/>
              </a:lnSpc>
              <a:spcBef>
                <a:spcPts val="0"/>
              </a:spcBef>
              <a:buSzTx/>
              <a:buNone/>
              <a:defRPr>
                <a:latin typeface="Fira Code Retina"/>
                <a:ea typeface="Fira Code Retina"/>
                <a:cs typeface="Fira Code Retina"/>
                <a:sym typeface="Fira Code Retina"/>
              </a:defRPr>
            </a:pPr>
            <a:r>
              <a:t>from sklearn.model_selection import train_test_split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SzTx/>
              <a:buNone/>
              <a:defRPr>
                <a:latin typeface="Fira Code Retina"/>
                <a:ea typeface="Fira Code Retina"/>
                <a:cs typeface="Fira Code Retina"/>
                <a:sym typeface="Fira Code Retina"/>
              </a:defRPr>
            </a:pPr>
            <a:r>
              <a:t>from sklearn.linear_model import LinearRegression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SzTx/>
              <a:buNone/>
              <a:defRPr>
                <a:latin typeface="Fira Code Retina"/>
                <a:ea typeface="Fira Code Retina"/>
                <a:cs typeface="Fira Code Retina"/>
                <a:sym typeface="Fira Code Retina"/>
              </a:defRPr>
            </a:pPr>
            <a:r>
              <a:t>X_train , X_test, y_train, y_test = train_test_split (X, y, test_size=0.3, random_state=42)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SzTx/>
              <a:buNone/>
              <a:defRPr>
                <a:latin typeface="Fira Code Retina"/>
                <a:ea typeface="Fira Code Retina"/>
                <a:cs typeface="Fira Code Retina"/>
                <a:sym typeface="Fira Code Retina"/>
              </a:defRPr>
            </a:pPr>
            <a:r>
              <a:t>reg_all = LinearRegression()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SzTx/>
              <a:buNone/>
              <a:defRPr>
                <a:latin typeface="Fira Code Retina"/>
                <a:ea typeface="Fira Code Retina"/>
                <a:cs typeface="Fira Code Retina"/>
                <a:sym typeface="Fira Code Retina"/>
              </a:defRPr>
            </a:pPr>
            <a:r>
              <a:t>reg_all.fit(X_train, y_train)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SzTx/>
              <a:buNone/>
              <a:defRPr>
                <a:latin typeface="Fira Code Retina"/>
                <a:ea typeface="Fira Code Retina"/>
                <a:cs typeface="Fira Code Retina"/>
                <a:sym typeface="Fira Code Retina"/>
              </a:defRPr>
            </a:pPr>
            <a:r>
              <a:t>y_pred = reg_all.predict(X_test)</a:t>
            </a: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R-квадрат"/>
          <p:cNvSpPr txBox="1"/>
          <p:nvPr/>
        </p:nvSpPr>
        <p:spPr>
          <a:xfrm>
            <a:off x="9966" y="355600"/>
            <a:ext cx="24364068" cy="228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1200"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R-квадрат</a:t>
            </a:r>
          </a:p>
        </p:txBody>
      </p:sp>
      <p:sp>
        <p:nvSpPr>
          <p:cNvPr id="190" name="Количественная характеристика вариативность целевой переменной объяснений признаками…"/>
          <p:cNvSpPr txBox="1"/>
          <p:nvPr/>
        </p:nvSpPr>
        <p:spPr>
          <a:xfrm>
            <a:off x="1040465" y="2954075"/>
            <a:ext cx="22303071" cy="35357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5700" b="0"/>
            </a:pPr>
            <a:r>
              <a:t>Количественная характеристика вариативность целевой переменной объяснений признаками</a:t>
            </a:r>
          </a:p>
          <a:p>
            <a:pPr marL="754062" indent="-754062" algn="l">
              <a:buSzPct val="125000"/>
              <a:buChar char="•"/>
              <a:defRPr sz="5700" b="0"/>
            </a:pPr>
            <a:r>
              <a:t>Значение в диапазоне от 0 до 1</a:t>
            </a:r>
          </a:p>
        </p:txBody>
      </p:sp>
      <p:pic>
        <p:nvPicPr>
          <p:cNvPr id="19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51309" y="902362"/>
            <a:ext cx="1540620" cy="1458086"/>
          </a:xfrm>
          <a:prstGeom prst="rect">
            <a:avLst/>
          </a:prstGeom>
          <a:ln w="12700">
            <a:miter lim="400000"/>
          </a:ln>
        </p:spPr>
      </p:pic>
      <p:pic>
        <p:nvPicPr>
          <p:cNvPr id="192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3689" y="6372073"/>
            <a:ext cx="20073619" cy="577187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Регрессия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Регрессия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R-квадрат в sklearn"/>
          <p:cNvSpPr txBox="1">
            <a:spLocks noGrp="1"/>
          </p:cNvSpPr>
          <p:nvPr>
            <p:ph type="title"/>
          </p:nvPr>
        </p:nvSpPr>
        <p:spPr>
          <a:xfrm>
            <a:off x="9966" y="355600"/>
            <a:ext cx="24364068" cy="2286000"/>
          </a:xfrm>
          <a:prstGeom prst="rect">
            <a:avLst/>
          </a:prstGeom>
        </p:spPr>
        <p:txBody>
          <a:bodyPr/>
          <a:lstStyle/>
          <a:p>
            <a:r>
              <a:t>R-квадрат в sklearn</a:t>
            </a:r>
          </a:p>
        </p:txBody>
      </p:sp>
      <p:sp>
        <p:nvSpPr>
          <p:cNvPr id="195" name="reg_all.score(X_test, y_test)"/>
          <p:cNvSpPr txBox="1">
            <a:spLocks noGrp="1"/>
          </p:cNvSpPr>
          <p:nvPr>
            <p:ph type="body" sz="quarter" idx="1"/>
          </p:nvPr>
        </p:nvSpPr>
        <p:spPr>
          <a:xfrm>
            <a:off x="920677" y="3019996"/>
            <a:ext cx="23059843" cy="1189028"/>
          </a:xfrm>
          <a:prstGeom prst="rect">
            <a:avLst/>
          </a:prstGeom>
          <a:solidFill>
            <a:srgbClr val="D5D5D5"/>
          </a:solidFill>
          <a:ln>
            <a:solidFill>
              <a:srgbClr val="000000"/>
            </a:solidFill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anchor="t"/>
          <a:lstStyle>
            <a:lvl1pPr marL="0" indent="0">
              <a:lnSpc>
                <a:spcPct val="120000"/>
              </a:lnSpc>
              <a:spcBef>
                <a:spcPts val="0"/>
              </a:spcBef>
              <a:buSzTx/>
              <a:buNone/>
              <a:defRPr>
                <a:latin typeface="Fira Code Retina"/>
                <a:ea typeface="Fira Code Retina"/>
                <a:cs typeface="Fira Code Retina"/>
                <a:sym typeface="Fira Code Retina"/>
              </a:defRPr>
            </a:lvl1pPr>
          </a:lstStyle>
          <a:p>
            <a:r>
              <a:t>reg_all.score(X_test, y_test)</a:t>
            </a:r>
          </a:p>
        </p:txBody>
      </p:sp>
      <p:pic>
        <p:nvPicPr>
          <p:cNvPr id="19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732" y="4891149"/>
            <a:ext cx="5950768" cy="93345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Средняя квадратическая ошибка и корень из средней квадратической ошибки"/>
          <p:cNvSpPr txBox="1">
            <a:spLocks noGrp="1"/>
          </p:cNvSpPr>
          <p:nvPr>
            <p:ph type="title"/>
          </p:nvPr>
        </p:nvSpPr>
        <p:spPr>
          <a:xfrm>
            <a:off x="9966" y="355600"/>
            <a:ext cx="24364068" cy="2286000"/>
          </a:xfrm>
          <a:prstGeom prst="rect">
            <a:avLst/>
          </a:prstGeom>
        </p:spPr>
        <p:txBody>
          <a:bodyPr/>
          <a:lstStyle>
            <a:lvl1pPr defTabSz="520065">
              <a:defRPr sz="7056"/>
            </a:lvl1pPr>
          </a:lstStyle>
          <a:p>
            <a:r>
              <a:t>Средняя квадратическая ошибка и корень из средней квадратической ошибки</a:t>
            </a:r>
          </a:p>
        </p:txBody>
      </p:sp>
      <p:pic>
        <p:nvPicPr>
          <p:cNvPr id="199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7396" y="3870476"/>
            <a:ext cx="8818923" cy="2679889"/>
          </a:xfrm>
          <a:prstGeom prst="rect">
            <a:avLst/>
          </a:prstGeom>
          <a:ln w="12700">
            <a:miter lim="400000"/>
          </a:ln>
        </p:spPr>
      </p:pic>
      <p:pic>
        <p:nvPicPr>
          <p:cNvPr id="200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1659" y="8425387"/>
            <a:ext cx="7110396" cy="15187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RMSE в sklearn"/>
          <p:cNvSpPr txBox="1">
            <a:spLocks noGrp="1"/>
          </p:cNvSpPr>
          <p:nvPr>
            <p:ph type="title"/>
          </p:nvPr>
        </p:nvSpPr>
        <p:spPr>
          <a:xfrm>
            <a:off x="9966" y="355600"/>
            <a:ext cx="24364068" cy="2286000"/>
          </a:xfrm>
          <a:prstGeom prst="rect">
            <a:avLst/>
          </a:prstGeom>
        </p:spPr>
        <p:txBody>
          <a:bodyPr/>
          <a:lstStyle/>
          <a:p>
            <a:r>
              <a:t>RMSE в sklearn</a:t>
            </a:r>
          </a:p>
        </p:txBody>
      </p:sp>
      <p:sp>
        <p:nvSpPr>
          <p:cNvPr id="203" name="from sklearn.metrics import mean_squared_error…"/>
          <p:cNvSpPr txBox="1">
            <a:spLocks noGrp="1"/>
          </p:cNvSpPr>
          <p:nvPr>
            <p:ph type="body" sz="quarter" idx="1"/>
          </p:nvPr>
        </p:nvSpPr>
        <p:spPr>
          <a:xfrm>
            <a:off x="920677" y="3019996"/>
            <a:ext cx="23059843" cy="2705940"/>
          </a:xfrm>
          <a:prstGeom prst="rect">
            <a:avLst/>
          </a:prstGeom>
          <a:solidFill>
            <a:srgbClr val="D5D5D5"/>
          </a:solidFill>
          <a:ln>
            <a:solidFill>
              <a:srgbClr val="000000"/>
            </a:solidFill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anchor="t"/>
          <a:lstStyle/>
          <a:p>
            <a:pPr marL="0" indent="0">
              <a:lnSpc>
                <a:spcPct val="120000"/>
              </a:lnSpc>
              <a:spcBef>
                <a:spcPts val="0"/>
              </a:spcBef>
              <a:buSzTx/>
              <a:buNone/>
              <a:defRPr>
                <a:latin typeface="Fira Code Retina"/>
                <a:ea typeface="Fira Code Retina"/>
                <a:cs typeface="Fira Code Retina"/>
                <a:sym typeface="Fira Code Retina"/>
              </a:defRPr>
            </a:pPr>
            <a:r>
              <a:t>from sklearn.metrics import mean_squared_error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SzTx/>
              <a:buNone/>
              <a:defRPr>
                <a:latin typeface="Fira Code Retina"/>
                <a:ea typeface="Fira Code Retina"/>
                <a:cs typeface="Fira Code Retina"/>
                <a:sym typeface="Fira Code Retina"/>
              </a:defRPr>
            </a:pPr>
            <a:r>
              <a:t>mean_squared_error(y_test, y_pred, squared=False)</a:t>
            </a:r>
          </a:p>
        </p:txBody>
      </p:sp>
      <p:pic>
        <p:nvPicPr>
          <p:cNvPr id="20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152" y="6320745"/>
            <a:ext cx="5602799" cy="107451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Кроссвалидация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Кроссвалидация</a:t>
            </a:r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Кроссвалидация"/>
          <p:cNvSpPr txBox="1"/>
          <p:nvPr/>
        </p:nvSpPr>
        <p:spPr>
          <a:xfrm>
            <a:off x="9966" y="355600"/>
            <a:ext cx="24364068" cy="228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1200"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Кроссвалидация</a:t>
            </a:r>
          </a:p>
        </p:txBody>
      </p:sp>
      <p:sp>
        <p:nvSpPr>
          <p:cNvPr id="209" name="Производительность модели зависит от того, как мы разделяем данные…"/>
          <p:cNvSpPr txBox="1"/>
          <p:nvPr/>
        </p:nvSpPr>
        <p:spPr>
          <a:xfrm>
            <a:off x="1040465" y="4139023"/>
            <a:ext cx="22303071" cy="439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754062" indent="-754062" algn="l">
              <a:buSzPct val="125000"/>
              <a:buChar char="•"/>
              <a:defRPr sz="5700" b="0"/>
            </a:pPr>
            <a:r>
              <a:t>Производительность модели зависит от того, как мы разделяем данные</a:t>
            </a:r>
          </a:p>
          <a:p>
            <a:pPr marL="754062" indent="-754062" algn="l">
              <a:buSzPct val="125000"/>
              <a:buChar char="•"/>
              <a:defRPr sz="5700" b="0"/>
            </a:pPr>
            <a:r>
              <a:t>Не репрезентативная модель может обобщать не размеченные данные</a:t>
            </a:r>
          </a:p>
          <a:p>
            <a:pPr marL="754062" indent="-754062" algn="l">
              <a:buSzPct val="125000"/>
              <a:buChar char="•"/>
              <a:defRPr sz="5700" b="0"/>
            </a:pPr>
            <a:r>
              <a:t>Решение - кроссвалидация</a:t>
            </a:r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Основы кроссвалидации"/>
          <p:cNvSpPr txBox="1"/>
          <p:nvPr/>
        </p:nvSpPr>
        <p:spPr>
          <a:xfrm>
            <a:off x="9966" y="355600"/>
            <a:ext cx="24364068" cy="228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1200"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Основы кроссвалидации</a:t>
            </a:r>
          </a:p>
        </p:txBody>
      </p:sp>
      <p:pic>
        <p:nvPicPr>
          <p:cNvPr id="21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9372" y="2673899"/>
            <a:ext cx="20485256" cy="185124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Основы кроссвалидации"/>
          <p:cNvSpPr txBox="1"/>
          <p:nvPr/>
        </p:nvSpPr>
        <p:spPr>
          <a:xfrm>
            <a:off x="9966" y="355600"/>
            <a:ext cx="24364068" cy="228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1200"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Основы кроссвалидации</a:t>
            </a:r>
          </a:p>
        </p:txBody>
      </p:sp>
      <p:pic>
        <p:nvPicPr>
          <p:cNvPr id="215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4000" y="4438042"/>
            <a:ext cx="18796000" cy="53213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Основы кроссвалидации"/>
          <p:cNvSpPr txBox="1"/>
          <p:nvPr/>
        </p:nvSpPr>
        <p:spPr>
          <a:xfrm>
            <a:off x="9966" y="355600"/>
            <a:ext cx="24364068" cy="228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1200"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Основы кроссвалидации</a:t>
            </a:r>
          </a:p>
        </p:txBody>
      </p:sp>
      <p:pic>
        <p:nvPicPr>
          <p:cNvPr id="21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5550" y="4641170"/>
            <a:ext cx="19392900" cy="53594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Основы кроссвалидации"/>
          <p:cNvSpPr txBox="1"/>
          <p:nvPr/>
        </p:nvSpPr>
        <p:spPr>
          <a:xfrm>
            <a:off x="9966" y="355600"/>
            <a:ext cx="24364068" cy="228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1200"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Основы кроссвалидации</a:t>
            </a:r>
          </a:p>
        </p:txBody>
      </p:sp>
      <p:pic>
        <p:nvPicPr>
          <p:cNvPr id="22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3950" y="4400550"/>
            <a:ext cx="19596100" cy="49149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Основы кроссвалидации"/>
          <p:cNvSpPr txBox="1"/>
          <p:nvPr/>
        </p:nvSpPr>
        <p:spPr>
          <a:xfrm>
            <a:off x="9966" y="355600"/>
            <a:ext cx="24364068" cy="228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1200"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Основы кроссвалидации</a:t>
            </a:r>
          </a:p>
        </p:txBody>
      </p:sp>
      <p:pic>
        <p:nvPicPr>
          <p:cNvPr id="22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0300" y="4298950"/>
            <a:ext cx="19583400" cy="51181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Предсказание уровня глюкозы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84225">
              <a:defRPr sz="10640"/>
            </a:lvl1pPr>
          </a:lstStyle>
          <a:p>
            <a:r>
              <a:t>Предсказание уровня глюкозы</a:t>
            </a:r>
          </a:p>
        </p:txBody>
      </p:sp>
      <p:sp>
        <p:nvSpPr>
          <p:cNvPr id="134" name="import pandas as pd…"/>
          <p:cNvSpPr txBox="1">
            <a:spLocks noGrp="1"/>
          </p:cNvSpPr>
          <p:nvPr>
            <p:ph type="body" sz="half" idx="1"/>
          </p:nvPr>
        </p:nvSpPr>
        <p:spPr>
          <a:xfrm>
            <a:off x="920677" y="3019996"/>
            <a:ext cx="23059843" cy="3244013"/>
          </a:xfrm>
          <a:prstGeom prst="rect">
            <a:avLst/>
          </a:prstGeom>
          <a:solidFill>
            <a:srgbClr val="D5D5D5"/>
          </a:solidFill>
          <a:ln>
            <a:solidFill>
              <a:srgbClr val="000000"/>
            </a:solidFill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anchor="t"/>
          <a:lstStyle/>
          <a:p>
            <a:pPr marL="0" indent="0">
              <a:lnSpc>
                <a:spcPct val="120000"/>
              </a:lnSpc>
              <a:spcBef>
                <a:spcPts val="0"/>
              </a:spcBef>
              <a:buSzTx/>
              <a:buNone/>
              <a:defRPr>
                <a:latin typeface="Fira Code Retina"/>
                <a:ea typeface="Fira Code Retina"/>
                <a:cs typeface="Fira Code Retina"/>
                <a:sym typeface="Fira Code Retina"/>
              </a:defRPr>
            </a:pPr>
            <a:r>
              <a:t>import pandas as pd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SzTx/>
              <a:buNone/>
              <a:defRPr>
                <a:latin typeface="Fira Code Retina"/>
                <a:ea typeface="Fira Code Retina"/>
                <a:cs typeface="Fira Code Retina"/>
                <a:sym typeface="Fira Code Retina"/>
              </a:defRPr>
            </a:pPr>
            <a:r>
              <a:t>diabetes_df = pd.read_csv("diabetes_clean.csv")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SzTx/>
              <a:buNone/>
              <a:defRPr>
                <a:latin typeface="Fira Code Retina"/>
                <a:ea typeface="Fira Code Retina"/>
                <a:cs typeface="Fira Code Retina"/>
                <a:sym typeface="Fira Code Retina"/>
              </a:defRPr>
            </a:pPr>
            <a:r>
              <a:t>print(diabetes_df.head(3))</a:t>
            </a:r>
          </a:p>
        </p:txBody>
      </p:sp>
      <p:pic>
        <p:nvPicPr>
          <p:cNvPr id="135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281" y="6808444"/>
            <a:ext cx="13844348" cy="437984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Основы кроссвалидации"/>
          <p:cNvSpPr txBox="1"/>
          <p:nvPr/>
        </p:nvSpPr>
        <p:spPr>
          <a:xfrm>
            <a:off x="9966" y="355600"/>
            <a:ext cx="24364068" cy="228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1200"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Основы кроссвалидации</a:t>
            </a:r>
          </a:p>
        </p:txBody>
      </p:sp>
      <p:pic>
        <p:nvPicPr>
          <p:cNvPr id="22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9350" y="4603750"/>
            <a:ext cx="19545300" cy="4508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Параметры модели кроссвалидации"/>
          <p:cNvSpPr txBox="1"/>
          <p:nvPr/>
        </p:nvSpPr>
        <p:spPr>
          <a:xfrm>
            <a:off x="9966" y="355600"/>
            <a:ext cx="24364068" cy="228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defTabSz="767715">
              <a:defRPr sz="10416"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Параметры модели кроссвалидации</a:t>
            </a:r>
          </a:p>
        </p:txBody>
      </p:sp>
      <p:pic>
        <p:nvPicPr>
          <p:cNvPr id="23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4117" y="4032756"/>
            <a:ext cx="9940123" cy="474468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Кроссвалидация в sklearn"/>
          <p:cNvSpPr txBox="1">
            <a:spLocks noGrp="1"/>
          </p:cNvSpPr>
          <p:nvPr>
            <p:ph type="title"/>
          </p:nvPr>
        </p:nvSpPr>
        <p:spPr>
          <a:xfrm>
            <a:off x="9966" y="355600"/>
            <a:ext cx="24364068" cy="2286000"/>
          </a:xfrm>
          <a:prstGeom prst="rect">
            <a:avLst/>
          </a:prstGeom>
        </p:spPr>
        <p:txBody>
          <a:bodyPr/>
          <a:lstStyle/>
          <a:p>
            <a:r>
              <a:t>Кроссвалидация в sklearn</a:t>
            </a:r>
          </a:p>
        </p:txBody>
      </p:sp>
      <p:sp>
        <p:nvSpPr>
          <p:cNvPr id="233" name="from sklearn.model_selection import cross_val_score, KFold…"/>
          <p:cNvSpPr txBox="1">
            <a:spLocks noGrp="1"/>
          </p:cNvSpPr>
          <p:nvPr>
            <p:ph type="body" sz="half" idx="1"/>
          </p:nvPr>
        </p:nvSpPr>
        <p:spPr>
          <a:xfrm>
            <a:off x="920677" y="3019996"/>
            <a:ext cx="23059843" cy="4534783"/>
          </a:xfrm>
          <a:prstGeom prst="rect">
            <a:avLst/>
          </a:prstGeom>
          <a:solidFill>
            <a:srgbClr val="D5D5D5"/>
          </a:solidFill>
          <a:ln>
            <a:solidFill>
              <a:srgbClr val="000000"/>
            </a:solidFill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anchor="t"/>
          <a:lstStyle/>
          <a:p>
            <a:pPr marL="0" indent="0">
              <a:lnSpc>
                <a:spcPct val="120000"/>
              </a:lnSpc>
              <a:spcBef>
                <a:spcPts val="0"/>
              </a:spcBef>
              <a:buSzTx/>
              <a:buNone/>
              <a:defRPr>
                <a:latin typeface="Fira Code Retina"/>
                <a:ea typeface="Fira Code Retina"/>
                <a:cs typeface="Fira Code Retina"/>
                <a:sym typeface="Fira Code Retina"/>
              </a:defRPr>
            </a:pPr>
            <a:r>
              <a:t>from sklearn.model_selection import cross_val_score, KFold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SzTx/>
              <a:buNone/>
              <a:defRPr>
                <a:latin typeface="Fira Code Retina"/>
                <a:ea typeface="Fira Code Retina"/>
                <a:cs typeface="Fira Code Retina"/>
                <a:sym typeface="Fira Code Retina"/>
              </a:defRPr>
            </a:pPr>
            <a:r>
              <a:t>kf = KFold(n_splits=6, shuffle=True, random_state=42)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SzTx/>
              <a:buNone/>
              <a:defRPr>
                <a:latin typeface="Fira Code Retina"/>
                <a:ea typeface="Fira Code Retina"/>
                <a:cs typeface="Fira Code Retina"/>
                <a:sym typeface="Fira Code Retina"/>
              </a:defRPr>
            </a:pPr>
            <a:r>
              <a:t>reg = LinearRegression()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SzTx/>
              <a:buNone/>
              <a:defRPr>
                <a:latin typeface="Fira Code Retina"/>
                <a:ea typeface="Fira Code Retina"/>
                <a:cs typeface="Fira Code Retina"/>
                <a:sym typeface="Fira Code Retina"/>
              </a:defRPr>
            </a:pPr>
            <a:r>
              <a:t>cv_results = cross_val_score(reg, X, y, cv=kf)</a:t>
            </a:r>
          </a:p>
        </p:txBody>
      </p: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Оценка эффективности перекрестной проверки"/>
          <p:cNvSpPr txBox="1">
            <a:spLocks noGrp="1"/>
          </p:cNvSpPr>
          <p:nvPr>
            <p:ph type="title"/>
          </p:nvPr>
        </p:nvSpPr>
        <p:spPr>
          <a:xfrm>
            <a:off x="9966" y="355600"/>
            <a:ext cx="24364068" cy="2286000"/>
          </a:xfrm>
          <a:prstGeom prst="rect">
            <a:avLst/>
          </a:prstGeom>
        </p:spPr>
        <p:txBody>
          <a:bodyPr/>
          <a:lstStyle>
            <a:lvl1pPr defTabSz="577850">
              <a:defRPr sz="7840"/>
            </a:lvl1pPr>
          </a:lstStyle>
          <a:p>
            <a:r>
              <a:t>Оценка эффективности перекрестной проверки</a:t>
            </a:r>
          </a:p>
        </p:txBody>
      </p:sp>
      <p:sp>
        <p:nvSpPr>
          <p:cNvPr id="236" name="print(cv_results)"/>
          <p:cNvSpPr txBox="1">
            <a:spLocks noGrp="1"/>
          </p:cNvSpPr>
          <p:nvPr>
            <p:ph type="body" sz="quarter" idx="1"/>
          </p:nvPr>
        </p:nvSpPr>
        <p:spPr>
          <a:xfrm>
            <a:off x="920677" y="3019996"/>
            <a:ext cx="23059843" cy="1181868"/>
          </a:xfrm>
          <a:prstGeom prst="rect">
            <a:avLst/>
          </a:prstGeom>
          <a:solidFill>
            <a:srgbClr val="D5D5D5"/>
          </a:solidFill>
          <a:ln>
            <a:solidFill>
              <a:srgbClr val="000000"/>
            </a:solidFill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anchor="t"/>
          <a:lstStyle>
            <a:lvl1pPr marL="0" indent="0">
              <a:lnSpc>
                <a:spcPct val="120000"/>
              </a:lnSpc>
              <a:spcBef>
                <a:spcPts val="0"/>
              </a:spcBef>
              <a:buSzTx/>
              <a:buNone/>
              <a:defRPr>
                <a:latin typeface="Fira Code Retina"/>
                <a:ea typeface="Fira Code Retina"/>
                <a:cs typeface="Fira Code Retina"/>
                <a:sym typeface="Fira Code Retina"/>
              </a:defRPr>
            </a:lvl1pPr>
          </a:lstStyle>
          <a:p>
            <a:r>
              <a:t>print(cv_results)</a:t>
            </a:r>
          </a:p>
        </p:txBody>
      </p:sp>
      <p:pic>
        <p:nvPicPr>
          <p:cNvPr id="23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935" y="4835069"/>
            <a:ext cx="10914193" cy="597735"/>
          </a:xfrm>
          <a:prstGeom prst="rect">
            <a:avLst/>
          </a:prstGeom>
          <a:ln w="12700">
            <a:miter lim="400000"/>
          </a:ln>
        </p:spPr>
      </p:pic>
      <p:sp>
        <p:nvSpPr>
          <p:cNvPr id="238" name="print(np.mean(cv_results), np.std(cv_results))"/>
          <p:cNvSpPr txBox="1"/>
          <p:nvPr/>
        </p:nvSpPr>
        <p:spPr>
          <a:xfrm>
            <a:off x="920677" y="6267066"/>
            <a:ext cx="23059843" cy="1181868"/>
          </a:xfrm>
          <a:prstGeom prst="rect">
            <a:avLst/>
          </a:prstGeom>
          <a:solidFill>
            <a:srgbClr val="D5D5D5"/>
          </a:solidFill>
          <a:ln w="12700">
            <a:solidFill>
              <a:srgbClr val="000000"/>
            </a:solidFill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lnSpc>
                <a:spcPct val="120000"/>
              </a:lnSpc>
              <a:defRPr sz="4800" b="0">
                <a:latin typeface="Fira Code Retina"/>
                <a:ea typeface="Fira Code Retina"/>
                <a:cs typeface="Fira Code Retina"/>
                <a:sym typeface="Fira Code Retina"/>
              </a:defRPr>
            </a:lvl1pPr>
          </a:lstStyle>
          <a:p>
            <a:r>
              <a:t>print(np.mean(cv_results), np.std(cv_results))</a:t>
            </a:r>
          </a:p>
        </p:txBody>
      </p:sp>
      <p:pic>
        <p:nvPicPr>
          <p:cNvPr id="239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578" y="8062995"/>
            <a:ext cx="10149447" cy="897571"/>
          </a:xfrm>
          <a:prstGeom prst="rect">
            <a:avLst/>
          </a:prstGeom>
          <a:ln w="12700">
            <a:miter lim="400000"/>
          </a:ln>
        </p:spPr>
      </p:pic>
      <p:sp>
        <p:nvSpPr>
          <p:cNvPr id="240" name="print(np.quantile(cv_results, [0.025, 0.975]))"/>
          <p:cNvSpPr txBox="1"/>
          <p:nvPr/>
        </p:nvSpPr>
        <p:spPr>
          <a:xfrm>
            <a:off x="920677" y="9574627"/>
            <a:ext cx="23059843" cy="1181868"/>
          </a:xfrm>
          <a:prstGeom prst="rect">
            <a:avLst/>
          </a:prstGeom>
          <a:solidFill>
            <a:srgbClr val="D5D5D5"/>
          </a:solidFill>
          <a:ln w="12700">
            <a:solidFill>
              <a:srgbClr val="000000"/>
            </a:solidFill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lnSpc>
                <a:spcPct val="120000"/>
              </a:lnSpc>
              <a:defRPr sz="4800" b="0">
                <a:latin typeface="Fira Code Retina"/>
                <a:ea typeface="Fira Code Retina"/>
                <a:cs typeface="Fira Code Retina"/>
                <a:sym typeface="Fira Code Retina"/>
              </a:defRPr>
            </a:lvl1pPr>
          </a:lstStyle>
          <a:p>
            <a:r>
              <a:t>print(np.quantile(cv_results, [0.025, 0.975]))</a:t>
            </a:r>
          </a:p>
        </p:txBody>
      </p:sp>
      <p:pic>
        <p:nvPicPr>
          <p:cNvPr id="241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8821" y="11370557"/>
            <a:ext cx="6662147" cy="111677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Настройка регресси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Настройка регрессии</a:t>
            </a:r>
          </a:p>
        </p:txBody>
      </p:sp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Настройка регрессии"/>
          <p:cNvSpPr txBox="1"/>
          <p:nvPr/>
        </p:nvSpPr>
        <p:spPr>
          <a:xfrm>
            <a:off x="9966" y="355600"/>
            <a:ext cx="24364068" cy="228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1200"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Настройка регрессии</a:t>
            </a:r>
          </a:p>
        </p:txBody>
      </p:sp>
      <p:sp>
        <p:nvSpPr>
          <p:cNvPr id="246" name="Минимизация функции потерь…"/>
          <p:cNvSpPr txBox="1"/>
          <p:nvPr/>
        </p:nvSpPr>
        <p:spPr>
          <a:xfrm>
            <a:off x="1040465" y="4570823"/>
            <a:ext cx="22303071" cy="35357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754062" indent="-754062" algn="l">
              <a:buSzPct val="125000"/>
              <a:buChar char="•"/>
              <a:defRPr sz="5700" b="0"/>
            </a:pPr>
            <a:r>
              <a:t>Минимизация функции потерь</a:t>
            </a:r>
          </a:p>
          <a:p>
            <a:pPr marL="754062" indent="-754062" algn="l">
              <a:buSzPct val="125000"/>
              <a:buChar char="•"/>
              <a:defRPr sz="5700" b="0"/>
            </a:pPr>
            <a:r>
              <a:t>Выбор коэффициента для каждого признака и значения b</a:t>
            </a:r>
          </a:p>
          <a:p>
            <a:pPr marL="754062" indent="-754062" algn="l">
              <a:buSzPct val="125000"/>
              <a:buChar char="•"/>
              <a:defRPr sz="5700" b="0"/>
            </a:pPr>
            <a:r>
              <a:t>Большие коэффициенты могут привести к переобучению</a:t>
            </a:r>
          </a:p>
          <a:p>
            <a:pPr marL="754062" indent="-754062" algn="l">
              <a:buSzPct val="125000"/>
              <a:buChar char="•"/>
              <a:defRPr sz="5700" b="0"/>
            </a:pPr>
            <a:r>
              <a:t>Настройка регерссии: “штрафовать” большие коэффициенты</a:t>
            </a:r>
          </a:p>
        </p:txBody>
      </p:sp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Гребневая регрессия"/>
          <p:cNvSpPr txBox="1"/>
          <p:nvPr/>
        </p:nvSpPr>
        <p:spPr>
          <a:xfrm>
            <a:off x="9966" y="355600"/>
            <a:ext cx="24364068" cy="228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1200"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Гребневая регрессия</a:t>
            </a:r>
          </a:p>
        </p:txBody>
      </p:sp>
      <p:sp>
        <p:nvSpPr>
          <p:cNvPr id="249" name="Функция потерь = OLS функции потерь +"/>
          <p:cNvSpPr txBox="1"/>
          <p:nvPr/>
        </p:nvSpPr>
        <p:spPr>
          <a:xfrm>
            <a:off x="1540365" y="4293361"/>
            <a:ext cx="14709540" cy="9449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5700" b="0"/>
            </a:lvl1pPr>
          </a:lstStyle>
          <a:p>
            <a:r>
              <a:t>Функция потерь = OLS функции потерь + </a:t>
            </a:r>
          </a:p>
        </p:txBody>
      </p:sp>
      <p:pic>
        <p:nvPicPr>
          <p:cNvPr id="25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45154" y="3832376"/>
            <a:ext cx="3009901" cy="1866901"/>
          </a:xfrm>
          <a:prstGeom prst="rect">
            <a:avLst/>
          </a:prstGeom>
          <a:ln w="12700">
            <a:miter lim="400000"/>
          </a:ln>
        </p:spPr>
      </p:pic>
      <p:sp>
        <p:nvSpPr>
          <p:cNvPr id="251" name="Параметр альфа – необходим для расчета  (аналог k для KNN)"/>
          <p:cNvSpPr txBox="1"/>
          <p:nvPr/>
        </p:nvSpPr>
        <p:spPr>
          <a:xfrm>
            <a:off x="1540365" y="7049463"/>
            <a:ext cx="21555969" cy="9449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5700" b="0"/>
            </a:lvl1pPr>
          </a:lstStyle>
          <a:p>
            <a:r>
              <a:t>Параметр альфа – необходим для расчета  (аналог k для KNN)</a:t>
            </a:r>
          </a:p>
        </p:txBody>
      </p:sp>
      <p:pic>
        <p:nvPicPr>
          <p:cNvPr id="252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4702" y="9344581"/>
            <a:ext cx="10947741" cy="220496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Гребневая регрессия в sklearn"/>
          <p:cNvSpPr txBox="1">
            <a:spLocks noGrp="1"/>
          </p:cNvSpPr>
          <p:nvPr>
            <p:ph type="title"/>
          </p:nvPr>
        </p:nvSpPr>
        <p:spPr>
          <a:xfrm>
            <a:off x="9966" y="355600"/>
            <a:ext cx="24364068" cy="2286000"/>
          </a:xfrm>
          <a:prstGeom prst="rect">
            <a:avLst/>
          </a:prstGeom>
        </p:spPr>
        <p:txBody>
          <a:bodyPr/>
          <a:lstStyle/>
          <a:p>
            <a:r>
              <a:t>Гребневая регрессия в sklearn</a:t>
            </a:r>
          </a:p>
        </p:txBody>
      </p:sp>
      <p:sp>
        <p:nvSpPr>
          <p:cNvPr id="255" name="from sklearn.linear_model import Ridge…"/>
          <p:cNvSpPr txBox="1">
            <a:spLocks noGrp="1"/>
          </p:cNvSpPr>
          <p:nvPr>
            <p:ph type="body" idx="1"/>
          </p:nvPr>
        </p:nvSpPr>
        <p:spPr>
          <a:xfrm>
            <a:off x="920677" y="3019996"/>
            <a:ext cx="23059843" cy="8777712"/>
          </a:xfrm>
          <a:prstGeom prst="rect">
            <a:avLst/>
          </a:prstGeom>
          <a:solidFill>
            <a:srgbClr val="D5D5D5"/>
          </a:solidFill>
          <a:ln>
            <a:solidFill>
              <a:srgbClr val="000000"/>
            </a:solidFill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anchor="t"/>
          <a:lstStyle/>
          <a:p>
            <a:pPr marL="0" indent="0">
              <a:lnSpc>
                <a:spcPct val="120000"/>
              </a:lnSpc>
              <a:spcBef>
                <a:spcPts val="0"/>
              </a:spcBef>
              <a:buSzTx/>
              <a:buNone/>
              <a:defRPr>
                <a:latin typeface="Fira Code Retina"/>
                <a:ea typeface="Fira Code Retina"/>
                <a:cs typeface="Fira Code Retina"/>
                <a:sym typeface="Fira Code Retina"/>
              </a:defRPr>
            </a:pPr>
            <a:r>
              <a:t>from sklearn.linear_model import Ridge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SzTx/>
              <a:buNone/>
              <a:defRPr>
                <a:latin typeface="Fira Code Retina"/>
                <a:ea typeface="Fira Code Retina"/>
                <a:cs typeface="Fira Code Retina"/>
                <a:sym typeface="Fira Code Retina"/>
              </a:defRPr>
            </a:pPr>
            <a:r>
              <a:t>scores = []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SzTx/>
              <a:buNone/>
              <a:defRPr>
                <a:latin typeface="Fira Code Retina"/>
                <a:ea typeface="Fira Code Retina"/>
                <a:cs typeface="Fira Code Retina"/>
                <a:sym typeface="Fira Code Retina"/>
              </a:defRPr>
            </a:pPr>
            <a:r>
              <a:t>for alpha in [0.1, 1.0, 10.0, 100.0, 1000.0]: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SzTx/>
              <a:buNone/>
              <a:defRPr>
                <a:latin typeface="Fira Code Retina"/>
                <a:ea typeface="Fira Code Retina"/>
                <a:cs typeface="Fira Code Retina"/>
                <a:sym typeface="Fira Code Retina"/>
              </a:defRPr>
            </a:pPr>
            <a:r>
              <a:t>    ridge = Ridge(alpha=alpha)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SzTx/>
              <a:buNone/>
              <a:defRPr>
                <a:latin typeface="Fira Code Retina"/>
                <a:ea typeface="Fira Code Retina"/>
                <a:cs typeface="Fira Code Retina"/>
                <a:sym typeface="Fira Code Retina"/>
              </a:defRPr>
            </a:pPr>
            <a:r>
              <a:t>    ridge.fit(X_train, y_train)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SzTx/>
              <a:buNone/>
              <a:defRPr>
                <a:latin typeface="Fira Code Retina"/>
                <a:ea typeface="Fira Code Retina"/>
                <a:cs typeface="Fira Code Retina"/>
                <a:sym typeface="Fira Code Retina"/>
              </a:defRPr>
            </a:pPr>
            <a:r>
              <a:t>    y_pred = ridge.predict(X_test)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SzTx/>
              <a:buNone/>
              <a:defRPr>
                <a:latin typeface="Fira Code Retina"/>
                <a:ea typeface="Fira Code Retina"/>
                <a:cs typeface="Fira Code Retina"/>
                <a:sym typeface="Fira Code Retina"/>
              </a:defRPr>
            </a:pPr>
            <a:r>
              <a:t>    scores.append(ridge.score(X_test, y_test))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SzTx/>
              <a:buNone/>
              <a:defRPr>
                <a:latin typeface="Fira Code Retina"/>
                <a:ea typeface="Fira Code Retina"/>
                <a:cs typeface="Fira Code Retina"/>
                <a:sym typeface="Fira Code Retina"/>
              </a:defRPr>
            </a:pPr>
            <a:r>
              <a:t>print(scores)</a:t>
            </a:r>
          </a:p>
        </p:txBody>
      </p:sp>
      <p:pic>
        <p:nvPicPr>
          <p:cNvPr id="25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338" y="12176104"/>
            <a:ext cx="17623913" cy="63700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Лассо регрессия"/>
          <p:cNvSpPr txBox="1"/>
          <p:nvPr/>
        </p:nvSpPr>
        <p:spPr>
          <a:xfrm>
            <a:off x="9966" y="355600"/>
            <a:ext cx="24364068" cy="228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1200"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Лассо регрессия</a:t>
            </a:r>
          </a:p>
        </p:txBody>
      </p:sp>
      <p:sp>
        <p:nvSpPr>
          <p:cNvPr id="259" name="Функция потерь = OLS функции потерь +"/>
          <p:cNvSpPr txBox="1"/>
          <p:nvPr/>
        </p:nvSpPr>
        <p:spPr>
          <a:xfrm>
            <a:off x="1540365" y="4293361"/>
            <a:ext cx="14709540" cy="9449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5700" b="0"/>
            </a:lvl1pPr>
          </a:lstStyle>
          <a:p>
            <a:r>
              <a:t>Функция потерь = OLS функции потерь + </a:t>
            </a:r>
          </a:p>
        </p:txBody>
      </p:sp>
      <p:pic>
        <p:nvPicPr>
          <p:cNvPr id="26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31919" y="4041319"/>
            <a:ext cx="3073401" cy="19304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Лассо регрессия в sklearn"/>
          <p:cNvSpPr txBox="1">
            <a:spLocks noGrp="1"/>
          </p:cNvSpPr>
          <p:nvPr>
            <p:ph type="title"/>
          </p:nvPr>
        </p:nvSpPr>
        <p:spPr>
          <a:xfrm>
            <a:off x="9966" y="355600"/>
            <a:ext cx="24364068" cy="2286000"/>
          </a:xfrm>
          <a:prstGeom prst="rect">
            <a:avLst/>
          </a:prstGeom>
        </p:spPr>
        <p:txBody>
          <a:bodyPr/>
          <a:lstStyle/>
          <a:p>
            <a:r>
              <a:t>Лассо регрессия в sklearn</a:t>
            </a:r>
          </a:p>
        </p:txBody>
      </p:sp>
      <p:sp>
        <p:nvSpPr>
          <p:cNvPr id="263" name="from sklearn.linear_model import Lasso…"/>
          <p:cNvSpPr txBox="1">
            <a:spLocks noGrp="1"/>
          </p:cNvSpPr>
          <p:nvPr>
            <p:ph type="body" idx="1"/>
          </p:nvPr>
        </p:nvSpPr>
        <p:spPr>
          <a:xfrm>
            <a:off x="920677" y="3019996"/>
            <a:ext cx="23059843" cy="8777712"/>
          </a:xfrm>
          <a:prstGeom prst="rect">
            <a:avLst/>
          </a:prstGeom>
          <a:solidFill>
            <a:srgbClr val="D5D5D5"/>
          </a:solidFill>
          <a:ln>
            <a:solidFill>
              <a:srgbClr val="000000"/>
            </a:solidFill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anchor="t"/>
          <a:lstStyle/>
          <a:p>
            <a:pPr marL="0" indent="0">
              <a:lnSpc>
                <a:spcPct val="120000"/>
              </a:lnSpc>
              <a:spcBef>
                <a:spcPts val="0"/>
              </a:spcBef>
              <a:buSzTx/>
              <a:buNone/>
              <a:defRPr>
                <a:latin typeface="Fira Code Retina"/>
                <a:ea typeface="Fira Code Retina"/>
                <a:cs typeface="Fira Code Retina"/>
                <a:sym typeface="Fira Code Retina"/>
              </a:defRPr>
            </a:pPr>
            <a:r>
              <a:t>from sklearn.linear_model import Lasso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SzTx/>
              <a:buNone/>
              <a:defRPr>
                <a:latin typeface="Fira Code Retina"/>
                <a:ea typeface="Fira Code Retina"/>
                <a:cs typeface="Fira Code Retina"/>
                <a:sym typeface="Fira Code Retina"/>
              </a:defRPr>
            </a:pPr>
            <a:r>
              <a:t>scores = []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SzTx/>
              <a:buNone/>
              <a:defRPr>
                <a:latin typeface="Fira Code Retina"/>
                <a:ea typeface="Fira Code Retina"/>
                <a:cs typeface="Fira Code Retina"/>
                <a:sym typeface="Fira Code Retina"/>
              </a:defRPr>
            </a:pPr>
            <a:r>
              <a:t>for alpha in [0.01, 1.0, 10.0, 20.0, 50.0]: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SzTx/>
              <a:buNone/>
              <a:defRPr>
                <a:latin typeface="Fira Code Retina"/>
                <a:ea typeface="Fira Code Retina"/>
                <a:cs typeface="Fira Code Retina"/>
                <a:sym typeface="Fira Code Retina"/>
              </a:defRPr>
            </a:pPr>
            <a:r>
              <a:t>    lasso = Lasso(alpha=alpha)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SzTx/>
              <a:buNone/>
              <a:defRPr>
                <a:latin typeface="Fira Code Retina"/>
                <a:ea typeface="Fira Code Retina"/>
                <a:cs typeface="Fira Code Retina"/>
                <a:sym typeface="Fira Code Retina"/>
              </a:defRPr>
            </a:pPr>
            <a:r>
              <a:t>    lasso.fit(X_train, y_train)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SzTx/>
              <a:buNone/>
              <a:defRPr>
                <a:latin typeface="Fira Code Retina"/>
                <a:ea typeface="Fira Code Retina"/>
                <a:cs typeface="Fira Code Retina"/>
                <a:sym typeface="Fira Code Retina"/>
              </a:defRPr>
            </a:pPr>
            <a:r>
              <a:t>    y_pred = ridge.predict(X_test)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SzTx/>
              <a:buNone/>
              <a:defRPr>
                <a:latin typeface="Fira Code Retina"/>
                <a:ea typeface="Fira Code Retina"/>
                <a:cs typeface="Fira Code Retina"/>
                <a:sym typeface="Fira Code Retina"/>
              </a:defRPr>
            </a:pPr>
            <a:r>
              <a:t>    scores.append(lasso.score(X_test, y_test))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SzTx/>
              <a:buNone/>
              <a:defRPr>
                <a:latin typeface="Fira Code Retina"/>
                <a:ea typeface="Fira Code Retina"/>
                <a:cs typeface="Fira Code Retina"/>
                <a:sym typeface="Fira Code Retina"/>
              </a:defRPr>
            </a:pPr>
            <a:r>
              <a:t>print(scores)</a:t>
            </a:r>
          </a:p>
        </p:txBody>
      </p:sp>
      <p:pic>
        <p:nvPicPr>
          <p:cNvPr id="26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788" y="12176104"/>
            <a:ext cx="18138225" cy="62051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Создание массивов признака и целевой переменной"/>
          <p:cNvSpPr txBox="1">
            <a:spLocks noGrp="1"/>
          </p:cNvSpPr>
          <p:nvPr>
            <p:ph type="title"/>
          </p:nvPr>
        </p:nvSpPr>
        <p:spPr>
          <a:xfrm>
            <a:off x="9966" y="355600"/>
            <a:ext cx="24364068" cy="2286000"/>
          </a:xfrm>
          <a:prstGeom prst="rect">
            <a:avLst/>
          </a:prstGeom>
        </p:spPr>
        <p:txBody>
          <a:bodyPr/>
          <a:lstStyle>
            <a:lvl1pPr defTabSz="528319">
              <a:defRPr sz="7168"/>
            </a:lvl1pPr>
          </a:lstStyle>
          <a:p>
            <a:r>
              <a:t>Создание массивов признака и целевой переменной</a:t>
            </a:r>
          </a:p>
        </p:txBody>
      </p:sp>
      <p:sp>
        <p:nvSpPr>
          <p:cNvPr id="138" name="X = diabetes_df.drop(&quot;glucose&quot;, axis=1).values…"/>
          <p:cNvSpPr txBox="1">
            <a:spLocks noGrp="1"/>
          </p:cNvSpPr>
          <p:nvPr>
            <p:ph type="body" sz="half" idx="1"/>
          </p:nvPr>
        </p:nvSpPr>
        <p:spPr>
          <a:xfrm>
            <a:off x="920677" y="3019996"/>
            <a:ext cx="23059843" cy="3244013"/>
          </a:xfrm>
          <a:prstGeom prst="rect">
            <a:avLst/>
          </a:prstGeom>
          <a:solidFill>
            <a:srgbClr val="D5D5D5"/>
          </a:solidFill>
          <a:ln>
            <a:solidFill>
              <a:srgbClr val="000000"/>
            </a:solidFill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anchor="t"/>
          <a:lstStyle/>
          <a:p>
            <a:pPr marL="0" indent="0">
              <a:lnSpc>
                <a:spcPct val="120000"/>
              </a:lnSpc>
              <a:spcBef>
                <a:spcPts val="0"/>
              </a:spcBef>
              <a:buSzTx/>
              <a:buNone/>
              <a:defRPr>
                <a:latin typeface="Fira Code Retina"/>
                <a:ea typeface="Fira Code Retina"/>
                <a:cs typeface="Fira Code Retina"/>
                <a:sym typeface="Fira Code Retina"/>
              </a:defRPr>
            </a:pPr>
            <a:r>
              <a:t>X = diabetes_df.drop("glucose", axis=1).values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SzTx/>
              <a:buNone/>
              <a:defRPr>
                <a:latin typeface="Fira Code Retina"/>
                <a:ea typeface="Fira Code Retina"/>
                <a:cs typeface="Fira Code Retina"/>
                <a:sym typeface="Fira Code Retina"/>
              </a:defRPr>
            </a:pPr>
            <a:r>
              <a:t>y = diabetes_df["glucose"].values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SzTx/>
              <a:buNone/>
              <a:defRPr>
                <a:latin typeface="Fira Code Retina"/>
                <a:ea typeface="Fira Code Retina"/>
                <a:cs typeface="Fira Code Retina"/>
                <a:sym typeface="Fira Code Retina"/>
              </a:defRPr>
            </a:pPr>
            <a:r>
              <a:t>print(type(X), type(y))</a:t>
            </a:r>
          </a:p>
        </p:txBody>
      </p:sp>
      <p:pic>
        <p:nvPicPr>
          <p:cNvPr id="139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589" y="6778053"/>
            <a:ext cx="11882827" cy="108324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Лассо регрессия для выбора признаков"/>
          <p:cNvSpPr txBox="1"/>
          <p:nvPr/>
        </p:nvSpPr>
        <p:spPr>
          <a:xfrm>
            <a:off x="9966" y="355600"/>
            <a:ext cx="24364068" cy="228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defTabSz="701675">
              <a:defRPr sz="9520"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Лассо регрессия для выбора признаков</a:t>
            </a:r>
          </a:p>
        </p:txBody>
      </p:sp>
      <p:sp>
        <p:nvSpPr>
          <p:cNvPr id="267" name="Лассо позволяет выбрать важные признаки…"/>
          <p:cNvSpPr txBox="1"/>
          <p:nvPr/>
        </p:nvSpPr>
        <p:spPr>
          <a:xfrm>
            <a:off x="1540365" y="3429761"/>
            <a:ext cx="22186629" cy="26721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5700" b="0"/>
            </a:pPr>
            <a:r>
              <a:t>Лассо позволяет выбрать важные признаки </a:t>
            </a:r>
          </a:p>
          <a:p>
            <a:pPr algn="l">
              <a:defRPr sz="5700" b="0"/>
            </a:pPr>
            <a:r>
              <a:t>Сокращается коэффициенты менее важных признаков до нуля</a:t>
            </a:r>
          </a:p>
          <a:p>
            <a:pPr algn="l">
              <a:defRPr sz="5700" b="0"/>
            </a:pPr>
            <a:r>
              <a:t>Не сокращенные признаки выбираются для Лассо</a:t>
            </a:r>
          </a:p>
        </p:txBody>
      </p:sp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Лассо регрессия для выбора признаков в sklearn"/>
          <p:cNvSpPr txBox="1">
            <a:spLocks noGrp="1"/>
          </p:cNvSpPr>
          <p:nvPr>
            <p:ph type="title"/>
          </p:nvPr>
        </p:nvSpPr>
        <p:spPr>
          <a:xfrm>
            <a:off x="9966" y="355600"/>
            <a:ext cx="24364068" cy="2286000"/>
          </a:xfrm>
          <a:prstGeom prst="rect">
            <a:avLst/>
          </a:prstGeom>
        </p:spPr>
        <p:txBody>
          <a:bodyPr/>
          <a:lstStyle>
            <a:lvl1pPr defTabSz="569594">
              <a:defRPr sz="7728"/>
            </a:lvl1pPr>
          </a:lstStyle>
          <a:p>
            <a:r>
              <a:t>Лассо регрессия для выбора признаков в sklearn</a:t>
            </a:r>
          </a:p>
        </p:txBody>
      </p:sp>
      <p:sp>
        <p:nvSpPr>
          <p:cNvPr id="270" name="from sklearn.linear_model import Lasso…"/>
          <p:cNvSpPr txBox="1">
            <a:spLocks noGrp="1"/>
          </p:cNvSpPr>
          <p:nvPr>
            <p:ph type="body" idx="1"/>
          </p:nvPr>
        </p:nvSpPr>
        <p:spPr>
          <a:xfrm>
            <a:off x="920677" y="3019996"/>
            <a:ext cx="23059843" cy="9803331"/>
          </a:xfrm>
          <a:prstGeom prst="rect">
            <a:avLst/>
          </a:prstGeom>
          <a:solidFill>
            <a:srgbClr val="D5D5D5"/>
          </a:solidFill>
          <a:ln>
            <a:solidFill>
              <a:srgbClr val="000000"/>
            </a:solidFill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anchor="t"/>
          <a:lstStyle/>
          <a:p>
            <a:pPr marL="0" indent="0">
              <a:lnSpc>
                <a:spcPct val="120000"/>
              </a:lnSpc>
              <a:spcBef>
                <a:spcPts val="0"/>
              </a:spcBef>
              <a:buSzTx/>
              <a:buNone/>
              <a:defRPr>
                <a:latin typeface="Fira Code Retina"/>
                <a:ea typeface="Fira Code Retina"/>
                <a:cs typeface="Fira Code Retina"/>
                <a:sym typeface="Fira Code Retina"/>
              </a:defRPr>
            </a:pPr>
            <a:r>
              <a:t>from sklearn.linear_model import Lasso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SzTx/>
              <a:buNone/>
              <a:defRPr>
                <a:latin typeface="Fira Code Retina"/>
                <a:ea typeface="Fira Code Retina"/>
                <a:cs typeface="Fira Code Retina"/>
                <a:sym typeface="Fira Code Retina"/>
              </a:defRPr>
            </a:pPr>
            <a:r>
              <a:t>X = diabetes_df.drop("glucose", axis=1).values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SzTx/>
              <a:buNone/>
              <a:defRPr>
                <a:latin typeface="Fira Code Retina"/>
                <a:ea typeface="Fira Code Retina"/>
                <a:cs typeface="Fira Code Retina"/>
                <a:sym typeface="Fira Code Retina"/>
              </a:defRPr>
            </a:pPr>
            <a:r>
              <a:t>y = diabetes_df["glucose"].values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SzTx/>
              <a:buNone/>
              <a:defRPr>
                <a:latin typeface="Fira Code Retina"/>
                <a:ea typeface="Fira Code Retina"/>
                <a:cs typeface="Fira Code Retina"/>
                <a:sym typeface="Fira Code Retina"/>
              </a:defRPr>
            </a:pPr>
            <a:r>
              <a:t>names = diabetes_df.drop("glucose", axis=1).columns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SzTx/>
              <a:buNone/>
              <a:defRPr>
                <a:latin typeface="Fira Code Retina"/>
                <a:ea typeface="Fira Code Retina"/>
                <a:cs typeface="Fira Code Retina"/>
                <a:sym typeface="Fira Code Retina"/>
              </a:defRPr>
            </a:pPr>
            <a:r>
              <a:t>lasso = Lasso(alpha=0.1)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SzTx/>
              <a:buNone/>
              <a:defRPr>
                <a:latin typeface="Fira Code Retina"/>
                <a:ea typeface="Fira Code Retina"/>
                <a:cs typeface="Fira Code Retina"/>
                <a:sym typeface="Fira Code Retina"/>
              </a:defRPr>
            </a:pPr>
            <a:r>
              <a:t>lasso_coef = lasso.fit(X, y).coef_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SzTx/>
              <a:buNone/>
              <a:defRPr>
                <a:latin typeface="Fira Code Retina"/>
                <a:ea typeface="Fira Code Retina"/>
                <a:cs typeface="Fira Code Retina"/>
                <a:sym typeface="Fira Code Retina"/>
              </a:defRPr>
            </a:pPr>
            <a:r>
              <a:t>plt.bar(names, lasso_coef)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SzTx/>
              <a:buNone/>
              <a:defRPr>
                <a:latin typeface="Fira Code Retina"/>
                <a:ea typeface="Fira Code Retina"/>
                <a:cs typeface="Fira Code Retina"/>
                <a:sym typeface="Fira Code Retina"/>
              </a:defRPr>
            </a:pPr>
            <a:r>
              <a:t>plt.xticks(rotation=45)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SzTx/>
              <a:buNone/>
              <a:defRPr>
                <a:latin typeface="Fira Code Retina"/>
                <a:ea typeface="Fira Code Retina"/>
                <a:cs typeface="Fira Code Retina"/>
                <a:sym typeface="Fira Code Retina"/>
              </a:defRPr>
            </a:pPr>
            <a:r>
              <a:t>plt.show()</a:t>
            </a:r>
          </a:p>
        </p:txBody>
      </p:sp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Лассо регрессия для выбора признаков в sklearn"/>
          <p:cNvSpPr txBox="1">
            <a:spLocks noGrp="1"/>
          </p:cNvSpPr>
          <p:nvPr>
            <p:ph type="title"/>
          </p:nvPr>
        </p:nvSpPr>
        <p:spPr>
          <a:xfrm>
            <a:off x="9966" y="355600"/>
            <a:ext cx="24364068" cy="2286000"/>
          </a:xfrm>
          <a:prstGeom prst="rect">
            <a:avLst/>
          </a:prstGeom>
        </p:spPr>
        <p:txBody>
          <a:bodyPr/>
          <a:lstStyle>
            <a:lvl1pPr defTabSz="569594">
              <a:defRPr sz="7728"/>
            </a:lvl1pPr>
          </a:lstStyle>
          <a:p>
            <a:r>
              <a:t>Лассо регрессия для выбора признаков в sklearn</a:t>
            </a:r>
          </a:p>
        </p:txBody>
      </p:sp>
      <p:pic>
        <p:nvPicPr>
          <p:cNvPr id="273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8624" y="2289187"/>
            <a:ext cx="13366751" cy="115451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Предсказание по одной переменной"/>
          <p:cNvSpPr txBox="1">
            <a:spLocks noGrp="1"/>
          </p:cNvSpPr>
          <p:nvPr>
            <p:ph type="title"/>
          </p:nvPr>
        </p:nvSpPr>
        <p:spPr>
          <a:xfrm>
            <a:off x="9966" y="355600"/>
            <a:ext cx="24364068" cy="2286000"/>
          </a:xfrm>
          <a:prstGeom prst="rect">
            <a:avLst/>
          </a:prstGeom>
        </p:spPr>
        <p:txBody>
          <a:bodyPr/>
          <a:lstStyle>
            <a:lvl1pPr defTabSz="767715">
              <a:defRPr sz="10416"/>
            </a:lvl1pPr>
          </a:lstStyle>
          <a:p>
            <a:r>
              <a:t>Предсказание по одной переменной</a:t>
            </a:r>
          </a:p>
        </p:txBody>
      </p:sp>
      <p:sp>
        <p:nvSpPr>
          <p:cNvPr id="142" name="X_bmi = X[:, 3]…"/>
          <p:cNvSpPr txBox="1">
            <a:spLocks noGrp="1"/>
          </p:cNvSpPr>
          <p:nvPr>
            <p:ph type="body" sz="quarter" idx="1"/>
          </p:nvPr>
        </p:nvSpPr>
        <p:spPr>
          <a:xfrm>
            <a:off x="920677" y="3019996"/>
            <a:ext cx="23059843" cy="2273301"/>
          </a:xfrm>
          <a:prstGeom prst="rect">
            <a:avLst/>
          </a:prstGeom>
          <a:solidFill>
            <a:srgbClr val="D5D5D5"/>
          </a:solidFill>
          <a:ln>
            <a:solidFill>
              <a:srgbClr val="000000"/>
            </a:solidFill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anchor="t"/>
          <a:lstStyle/>
          <a:p>
            <a:pPr marL="0" indent="0">
              <a:lnSpc>
                <a:spcPct val="120000"/>
              </a:lnSpc>
              <a:spcBef>
                <a:spcPts val="0"/>
              </a:spcBef>
              <a:buSzTx/>
              <a:buNone/>
              <a:defRPr>
                <a:latin typeface="Fira Code Retina"/>
                <a:ea typeface="Fira Code Retina"/>
                <a:cs typeface="Fira Code Retina"/>
                <a:sym typeface="Fira Code Retina"/>
              </a:defRPr>
            </a:pPr>
            <a:r>
              <a:t>X_bmi = X[:, 3]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SzTx/>
              <a:buNone/>
              <a:defRPr>
                <a:latin typeface="Fira Code Retina"/>
                <a:ea typeface="Fira Code Retina"/>
                <a:cs typeface="Fira Code Retina"/>
                <a:sym typeface="Fira Code Retina"/>
              </a:defRPr>
            </a:pPr>
            <a:r>
              <a:t>print(y.shape, X_bmi.shape)</a:t>
            </a:r>
          </a:p>
        </p:txBody>
      </p:sp>
      <p:pic>
        <p:nvPicPr>
          <p:cNvPr id="143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075" y="5671692"/>
            <a:ext cx="4193192" cy="1083242"/>
          </a:xfrm>
          <a:prstGeom prst="rect">
            <a:avLst/>
          </a:prstGeom>
          <a:ln w="12700">
            <a:miter lim="400000"/>
          </a:ln>
        </p:spPr>
      </p:pic>
      <p:sp>
        <p:nvSpPr>
          <p:cNvPr id="144" name="X_bmi = X_bmi.reshape(-1, 1)…"/>
          <p:cNvSpPr txBox="1"/>
          <p:nvPr/>
        </p:nvSpPr>
        <p:spPr>
          <a:xfrm>
            <a:off x="920677" y="7294312"/>
            <a:ext cx="23059843" cy="2273301"/>
          </a:xfrm>
          <a:prstGeom prst="rect">
            <a:avLst/>
          </a:prstGeom>
          <a:solidFill>
            <a:srgbClr val="D5D5D5"/>
          </a:solidFill>
          <a:ln w="12700">
            <a:solidFill>
              <a:srgbClr val="000000"/>
            </a:solidFill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lnSpc>
                <a:spcPct val="120000"/>
              </a:lnSpc>
              <a:defRPr sz="4800" b="0">
                <a:latin typeface="Fira Code Retina"/>
                <a:ea typeface="Fira Code Retina"/>
                <a:cs typeface="Fira Code Retina"/>
                <a:sym typeface="Fira Code Retina"/>
              </a:defRPr>
            </a:pPr>
            <a:r>
              <a:t>X_bmi = X_bmi.reshape(-1, 1)</a:t>
            </a:r>
          </a:p>
          <a:p>
            <a:pPr algn="l">
              <a:lnSpc>
                <a:spcPct val="120000"/>
              </a:lnSpc>
              <a:defRPr sz="4800" b="0">
                <a:latin typeface="Fira Code Retina"/>
                <a:ea typeface="Fira Code Retina"/>
                <a:cs typeface="Fira Code Retina"/>
                <a:sym typeface="Fira Code Retina"/>
              </a:defRPr>
            </a:pPr>
            <a:r>
              <a:t>print(X_bmi.shape)</a:t>
            </a:r>
          </a:p>
        </p:txBody>
      </p:sp>
      <p:pic>
        <p:nvPicPr>
          <p:cNvPr id="145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803" y="10106992"/>
            <a:ext cx="2562213" cy="112316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Предсказание уровня глюкозы от индекса массы тела"/>
          <p:cNvSpPr txBox="1">
            <a:spLocks noGrp="1"/>
          </p:cNvSpPr>
          <p:nvPr>
            <p:ph type="title"/>
          </p:nvPr>
        </p:nvSpPr>
        <p:spPr>
          <a:xfrm>
            <a:off x="9966" y="355600"/>
            <a:ext cx="24364068" cy="2286000"/>
          </a:xfrm>
          <a:prstGeom prst="rect">
            <a:avLst/>
          </a:prstGeom>
        </p:spPr>
        <p:txBody>
          <a:bodyPr/>
          <a:lstStyle>
            <a:lvl1pPr defTabSz="520065">
              <a:defRPr sz="7056"/>
            </a:lvl1pPr>
          </a:lstStyle>
          <a:p>
            <a:r>
              <a:t>Предсказание уровня глюкозы от индекса массы тела</a:t>
            </a:r>
          </a:p>
        </p:txBody>
      </p:sp>
      <p:sp>
        <p:nvSpPr>
          <p:cNvPr id="148" name="import matplotlib.pyplot as plt…"/>
          <p:cNvSpPr txBox="1">
            <a:spLocks noGrp="1"/>
          </p:cNvSpPr>
          <p:nvPr>
            <p:ph type="body" sz="half" idx="1"/>
          </p:nvPr>
        </p:nvSpPr>
        <p:spPr>
          <a:xfrm>
            <a:off x="920677" y="3019996"/>
            <a:ext cx="23059843" cy="5634100"/>
          </a:xfrm>
          <a:prstGeom prst="rect">
            <a:avLst/>
          </a:prstGeom>
          <a:solidFill>
            <a:srgbClr val="D5D5D5"/>
          </a:solidFill>
          <a:ln>
            <a:solidFill>
              <a:srgbClr val="000000"/>
            </a:solidFill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anchor="t"/>
          <a:lstStyle/>
          <a:p>
            <a:pPr marL="0" indent="0">
              <a:lnSpc>
                <a:spcPct val="120000"/>
              </a:lnSpc>
              <a:spcBef>
                <a:spcPts val="0"/>
              </a:spcBef>
              <a:buSzTx/>
              <a:buNone/>
              <a:defRPr>
                <a:latin typeface="Fira Code Retina"/>
                <a:ea typeface="Fira Code Retina"/>
                <a:cs typeface="Fira Code Retina"/>
                <a:sym typeface="Fira Code Retina"/>
              </a:defRPr>
            </a:pPr>
            <a:r>
              <a:t>import matplotlib.pyplot as plt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SzTx/>
              <a:buNone/>
              <a:defRPr>
                <a:latin typeface="Fira Code Retina"/>
                <a:ea typeface="Fira Code Retina"/>
                <a:cs typeface="Fira Code Retina"/>
                <a:sym typeface="Fira Code Retina"/>
              </a:defRPr>
            </a:pPr>
            <a:r>
              <a:t>plt.scatter(X_bmi, y)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SzTx/>
              <a:buNone/>
              <a:defRPr>
                <a:latin typeface="Fira Code Retina"/>
                <a:ea typeface="Fira Code Retina"/>
                <a:cs typeface="Fira Code Retina"/>
                <a:sym typeface="Fira Code Retina"/>
              </a:defRPr>
            </a:pPr>
            <a:r>
              <a:t>plt.ylabel("Уровень глюкозы в крови")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SzTx/>
              <a:buNone/>
              <a:defRPr>
                <a:latin typeface="Fira Code Retina"/>
                <a:ea typeface="Fira Code Retina"/>
                <a:cs typeface="Fira Code Retina"/>
                <a:sym typeface="Fira Code Retina"/>
              </a:defRPr>
            </a:pPr>
            <a:r>
              <a:t>plt.xlabel("Индекс массы тела")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SzTx/>
              <a:buNone/>
              <a:defRPr>
                <a:latin typeface="Fira Code Retina"/>
                <a:ea typeface="Fira Code Retina"/>
                <a:cs typeface="Fira Code Retina"/>
                <a:sym typeface="Fira Code Retina"/>
              </a:defRPr>
            </a:pPr>
            <a:r>
              <a:t>plt.show()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Предсказание уровня глюкозы от индекса массы тела"/>
          <p:cNvSpPr txBox="1">
            <a:spLocks noGrp="1"/>
          </p:cNvSpPr>
          <p:nvPr>
            <p:ph type="title"/>
          </p:nvPr>
        </p:nvSpPr>
        <p:spPr>
          <a:xfrm>
            <a:off x="9966" y="355600"/>
            <a:ext cx="24364068" cy="2286000"/>
          </a:xfrm>
          <a:prstGeom prst="rect">
            <a:avLst/>
          </a:prstGeom>
        </p:spPr>
        <p:txBody>
          <a:bodyPr/>
          <a:lstStyle>
            <a:lvl1pPr defTabSz="520065">
              <a:defRPr sz="7056"/>
            </a:lvl1pPr>
          </a:lstStyle>
          <a:p>
            <a:r>
              <a:t>Предсказание уровня глюкозы от индекса массы тела</a:t>
            </a:r>
          </a:p>
        </p:txBody>
      </p:sp>
      <p:pic>
        <p:nvPicPr>
          <p:cNvPr id="15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6709" y="2743146"/>
            <a:ext cx="13227779" cy="1000770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Обучение модели"/>
          <p:cNvSpPr txBox="1">
            <a:spLocks noGrp="1"/>
          </p:cNvSpPr>
          <p:nvPr>
            <p:ph type="title"/>
          </p:nvPr>
        </p:nvSpPr>
        <p:spPr>
          <a:xfrm>
            <a:off x="9966" y="355600"/>
            <a:ext cx="24364068" cy="2286000"/>
          </a:xfrm>
          <a:prstGeom prst="rect">
            <a:avLst/>
          </a:prstGeom>
        </p:spPr>
        <p:txBody>
          <a:bodyPr/>
          <a:lstStyle/>
          <a:p>
            <a:r>
              <a:t>Обучение модели</a:t>
            </a:r>
          </a:p>
        </p:txBody>
      </p:sp>
      <p:sp>
        <p:nvSpPr>
          <p:cNvPr id="154" name="from sklearn.linear_model import LinearRegression…"/>
          <p:cNvSpPr txBox="1">
            <a:spLocks noGrp="1"/>
          </p:cNvSpPr>
          <p:nvPr>
            <p:ph type="body" idx="1"/>
          </p:nvPr>
        </p:nvSpPr>
        <p:spPr>
          <a:xfrm>
            <a:off x="920677" y="3019996"/>
            <a:ext cx="23059843" cy="9665482"/>
          </a:xfrm>
          <a:prstGeom prst="rect">
            <a:avLst/>
          </a:prstGeom>
          <a:solidFill>
            <a:srgbClr val="D5D5D5"/>
          </a:solidFill>
          <a:ln>
            <a:solidFill>
              <a:srgbClr val="000000"/>
            </a:solidFill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anchor="t"/>
          <a:lstStyle/>
          <a:p>
            <a:pPr marL="0" indent="0" defTabSz="808990">
              <a:lnSpc>
                <a:spcPct val="120000"/>
              </a:lnSpc>
              <a:spcBef>
                <a:spcPts val="0"/>
              </a:spcBef>
              <a:buSzTx/>
              <a:buNone/>
              <a:defRPr sz="4704">
                <a:latin typeface="Fira Code Retina"/>
                <a:ea typeface="Fira Code Retina"/>
                <a:cs typeface="Fira Code Retina"/>
                <a:sym typeface="Fira Code Retina"/>
              </a:defRPr>
            </a:pPr>
            <a:r>
              <a:t>from sklearn.linear_model import LinearRegression</a:t>
            </a:r>
          </a:p>
          <a:p>
            <a:pPr marL="0" indent="0" defTabSz="808990">
              <a:lnSpc>
                <a:spcPct val="120000"/>
              </a:lnSpc>
              <a:spcBef>
                <a:spcPts val="0"/>
              </a:spcBef>
              <a:buSzTx/>
              <a:buNone/>
              <a:defRPr sz="4704">
                <a:latin typeface="Fira Code Retina"/>
                <a:ea typeface="Fira Code Retina"/>
                <a:cs typeface="Fira Code Retina"/>
                <a:sym typeface="Fira Code Retina"/>
              </a:defRPr>
            </a:pPr>
            <a:r>
              <a:t>reg = LinearRegression()</a:t>
            </a:r>
          </a:p>
          <a:p>
            <a:pPr marL="0" indent="0" defTabSz="808990">
              <a:lnSpc>
                <a:spcPct val="120000"/>
              </a:lnSpc>
              <a:spcBef>
                <a:spcPts val="0"/>
              </a:spcBef>
              <a:buSzTx/>
              <a:buNone/>
              <a:defRPr sz="4704">
                <a:latin typeface="Fira Code Retina"/>
                <a:ea typeface="Fira Code Retina"/>
                <a:cs typeface="Fira Code Retina"/>
                <a:sym typeface="Fira Code Retina"/>
              </a:defRPr>
            </a:pPr>
            <a:r>
              <a:t>reg.fit(X_bmi, y)</a:t>
            </a:r>
          </a:p>
          <a:p>
            <a:pPr marL="0" indent="0" defTabSz="808990">
              <a:lnSpc>
                <a:spcPct val="120000"/>
              </a:lnSpc>
              <a:spcBef>
                <a:spcPts val="0"/>
              </a:spcBef>
              <a:buSzTx/>
              <a:buNone/>
              <a:defRPr sz="4704">
                <a:latin typeface="Fira Code Retina"/>
                <a:ea typeface="Fira Code Retina"/>
                <a:cs typeface="Fira Code Retina"/>
                <a:sym typeface="Fira Code Retina"/>
              </a:defRPr>
            </a:pPr>
            <a:r>
              <a:t>predictions = reg.predict(X_bmi)</a:t>
            </a:r>
          </a:p>
          <a:p>
            <a:pPr marL="0" indent="0" defTabSz="808990">
              <a:lnSpc>
                <a:spcPct val="120000"/>
              </a:lnSpc>
              <a:spcBef>
                <a:spcPts val="0"/>
              </a:spcBef>
              <a:buSzTx/>
              <a:buNone/>
              <a:defRPr sz="4704">
                <a:latin typeface="Fira Code Retina"/>
                <a:ea typeface="Fira Code Retina"/>
                <a:cs typeface="Fira Code Retina"/>
                <a:sym typeface="Fira Code Retina"/>
              </a:defRPr>
            </a:pPr>
            <a:r>
              <a:t>plt.scatter(X_bmi, y)</a:t>
            </a:r>
          </a:p>
          <a:p>
            <a:pPr marL="0" indent="0" defTabSz="808990">
              <a:lnSpc>
                <a:spcPct val="120000"/>
              </a:lnSpc>
              <a:spcBef>
                <a:spcPts val="0"/>
              </a:spcBef>
              <a:buSzTx/>
              <a:buNone/>
              <a:defRPr sz="4704">
                <a:latin typeface="Fira Code Retina"/>
                <a:ea typeface="Fira Code Retina"/>
                <a:cs typeface="Fira Code Retina"/>
                <a:sym typeface="Fira Code Retina"/>
              </a:defRPr>
            </a:pPr>
            <a:r>
              <a:t>plt.plot(X_bmi, predictions)</a:t>
            </a:r>
          </a:p>
          <a:p>
            <a:pPr marL="0" indent="0" defTabSz="808990">
              <a:lnSpc>
                <a:spcPct val="120000"/>
              </a:lnSpc>
              <a:spcBef>
                <a:spcPts val="0"/>
              </a:spcBef>
              <a:buSzTx/>
              <a:buNone/>
              <a:defRPr sz="4704">
                <a:latin typeface="Fira Code Retina"/>
                <a:ea typeface="Fira Code Retina"/>
                <a:cs typeface="Fira Code Retina"/>
                <a:sym typeface="Fira Code Retina"/>
              </a:defRPr>
            </a:pPr>
            <a:r>
              <a:t>plt.ylabel("Уровень глюкозы в крови")</a:t>
            </a:r>
          </a:p>
          <a:p>
            <a:pPr marL="0" indent="0" defTabSz="808990">
              <a:lnSpc>
                <a:spcPct val="120000"/>
              </a:lnSpc>
              <a:spcBef>
                <a:spcPts val="0"/>
              </a:spcBef>
              <a:buSzTx/>
              <a:buNone/>
              <a:defRPr sz="4704">
                <a:latin typeface="Fira Code Retina"/>
                <a:ea typeface="Fira Code Retina"/>
                <a:cs typeface="Fira Code Retina"/>
                <a:sym typeface="Fira Code Retina"/>
              </a:defRPr>
            </a:pPr>
            <a:r>
              <a:t>plt.xlabel("Индекс массы тела")</a:t>
            </a:r>
          </a:p>
          <a:p>
            <a:pPr marL="0" indent="0" defTabSz="808990">
              <a:lnSpc>
                <a:spcPct val="120000"/>
              </a:lnSpc>
              <a:spcBef>
                <a:spcPts val="0"/>
              </a:spcBef>
              <a:buSzTx/>
              <a:buNone/>
              <a:defRPr sz="4704">
                <a:latin typeface="Fira Code Retina"/>
                <a:ea typeface="Fira Code Retina"/>
                <a:cs typeface="Fira Code Retina"/>
                <a:sym typeface="Fira Code Retina"/>
              </a:defRPr>
            </a:pPr>
            <a:r>
              <a:t>plt.show()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Обучение модели"/>
          <p:cNvSpPr txBox="1">
            <a:spLocks noGrp="1"/>
          </p:cNvSpPr>
          <p:nvPr>
            <p:ph type="title"/>
          </p:nvPr>
        </p:nvSpPr>
        <p:spPr>
          <a:xfrm>
            <a:off x="9966" y="355600"/>
            <a:ext cx="24364068" cy="2286000"/>
          </a:xfrm>
          <a:prstGeom prst="rect">
            <a:avLst/>
          </a:prstGeom>
        </p:spPr>
        <p:txBody>
          <a:bodyPr/>
          <a:lstStyle/>
          <a:p>
            <a:r>
              <a:t>Обучение модели</a:t>
            </a:r>
          </a:p>
        </p:txBody>
      </p:sp>
      <p:pic>
        <p:nvPicPr>
          <p:cNvPr id="15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8450" y="2569392"/>
            <a:ext cx="13687100" cy="1035521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1054</Words>
  <Application>Microsoft Macintosh PowerPoint</Application>
  <PresentationFormat>Custom</PresentationFormat>
  <Paragraphs>136</Paragraphs>
  <Slides>42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7" baseType="lpstr">
      <vt:lpstr>Helvetica Neue</vt:lpstr>
      <vt:lpstr>Helvetica Neue Light</vt:lpstr>
      <vt:lpstr>Helvetica Neue Medium</vt:lpstr>
      <vt:lpstr>Times Roman</vt:lpstr>
      <vt:lpstr>White</vt:lpstr>
      <vt:lpstr>Модели машинного обучения в Scikit-learn (Регрессия) </vt:lpstr>
      <vt:lpstr>Регрессия</vt:lpstr>
      <vt:lpstr>Предсказание уровня глюкозы</vt:lpstr>
      <vt:lpstr>Создание массивов признака и целевой переменной</vt:lpstr>
      <vt:lpstr>Предсказание по одной переменной</vt:lpstr>
      <vt:lpstr>Предсказание уровня глюкозы от индекса массы тела</vt:lpstr>
      <vt:lpstr>Предсказание уровня глюкозы от индекса массы тела</vt:lpstr>
      <vt:lpstr>Обучение модели</vt:lpstr>
      <vt:lpstr>Обучение модели</vt:lpstr>
      <vt:lpstr>Основы линейной регрессии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Линейная регрессия с использованием всех признаков</vt:lpstr>
      <vt:lpstr>PowerPoint Presentation</vt:lpstr>
      <vt:lpstr>R-квадрат в sklearn</vt:lpstr>
      <vt:lpstr>Средняя квадратическая ошибка и корень из средней квадратической ошибки</vt:lpstr>
      <vt:lpstr>RMSE в sklearn</vt:lpstr>
      <vt:lpstr>Кроссвалидация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Кроссвалидация в sklearn</vt:lpstr>
      <vt:lpstr>Оценка эффективности перекрестной проверки</vt:lpstr>
      <vt:lpstr>Настройка регрессии</vt:lpstr>
      <vt:lpstr>PowerPoint Presentation</vt:lpstr>
      <vt:lpstr>PowerPoint Presentation</vt:lpstr>
      <vt:lpstr>Гребневая регрессия в sklearn</vt:lpstr>
      <vt:lpstr>PowerPoint Presentation</vt:lpstr>
      <vt:lpstr>Лассо регрессия в sklearn</vt:lpstr>
      <vt:lpstr>PowerPoint Presentation</vt:lpstr>
      <vt:lpstr>Лассо регрессия для выбора признаков в sklearn</vt:lpstr>
      <vt:lpstr>Лассо регрессия для выбора признаков в sklearn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Артем Голубничий</cp:lastModifiedBy>
  <cp:revision>1</cp:revision>
  <dcterms:modified xsi:type="dcterms:W3CDTF">2025-09-04T00:17:56Z</dcterms:modified>
</cp:coreProperties>
</file>